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0" r:id="rId14"/>
    <p:sldId id="271" r:id="rId15"/>
    <p:sldId id="272" r:id="rId16"/>
    <p:sldId id="273" r:id="rId17"/>
    <p:sldId id="274" r:id="rId18"/>
    <p:sldId id="275" r:id="rId19"/>
    <p:sldId id="276" r:id="rId20"/>
    <p:sldId id="277" r:id="rId21"/>
    <p:sldId id="279" r:id="rId22"/>
    <p:sldId id="280" r:id="rId23"/>
    <p:sldId id="278" r:id="rId24"/>
    <p:sldId id="269" r:id="rId25"/>
  </p:sldIdLst>
  <p:sldSz cx="18288000" cy="10287000"/>
  <p:notesSz cx="6858000" cy="9144000"/>
  <p:embeddedFontLst>
    <p:embeddedFont>
      <p:font typeface="Poppins" panose="00000500000000000000" pitchFamily="2" charset="0"/>
      <p:regular r:id="rId27"/>
      <p:bold r:id="rId28"/>
      <p:italic r:id="rId29"/>
      <p:boldItalic r:id="rId30"/>
    </p:embeddedFont>
    <p:embeddedFont>
      <p:font typeface="Poppins Bold" panose="00000800000000000000" charset="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F1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38" autoAdjust="0"/>
    <p:restoredTop sz="94622" autoAdjust="0"/>
  </p:normalViewPr>
  <p:slideViewPr>
    <p:cSldViewPr>
      <p:cViewPr varScale="1">
        <p:scale>
          <a:sx n="47" d="100"/>
          <a:sy n="47" d="100"/>
        </p:scale>
        <p:origin x="528" y="2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tableStyles" Target="tableStyles.xml"/><Relationship Id="rId8" Type="http://schemas.openxmlformats.org/officeDocument/2006/relationships/slide" Target="slides/slide7.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4-28T05:03:32.518"/>
    </inkml:context>
    <inkml:brush xml:id="br0">
      <inkml:brushProperty name="width" value="0.035" units="cm"/>
      <inkml:brushProperty name="height" value="0.035" units="cm"/>
      <inkml:brushProperty name="color" value="#F6630D"/>
    </inkml:brush>
  </inkml:definitions>
  <inkml:trace contextRef="#ctx0" brushRef="#br0">1513 0 24575,'4'0'0,"1"0"0,-1 1 0,0-1 0,1 1 0,-1 0 0,0 0 0,0 0 0,1 1 0,-1-1 0,0 1 0,-1 0 0,1 0 0,0 1 0,0-1 0,-1 1 0,1 0 0,-1-1 0,0 2 0,0-1 0,0 0 0,-1 0 0,1 1 0,2 5 0,3 7 0,-1 0 0,0 0 0,-2 1 0,7 28 0,6 18 0,7 20 0,-17-52 0,18 44 0,-22-66 0,1 1 0,0-1 0,1 0 0,0 0 0,0 0 0,1-1 0,0 0 0,11 10 0,-9-10 0,1-1 0,-1 1 0,2-2 0,-1 0 0,1 0 0,0 0 0,0-2 0,1 1 0,-1-2 0,1 1 0,19 2 0,-3-1 0,32 6 0,117 8 0,-103-19 0,-30-1 0,0 1 0,-1 3 0,0 1 0,52 13 0,-57-7 0,6 3 0,1-3 0,0-1 0,47 3 0,200 22 0,-289-34 0,-1 0 0,0 0 0,0 1 0,0-1 0,0 1 0,0 0 0,0 0 0,0-1 0,0 1 0,0 0 0,0 1 0,-1-1 0,1 0 0,2 3 0,-3-4 0,-1 1 0,0-1 0,0 1 0,1-1 0,-1 1 0,0-1 0,0 1 0,0 0 0,0-1 0,0 1 0,0-1 0,1 1 0,-1-1 0,0 1 0,-1-1 0,1 1 0,0 0 0,0-1 0,0 1 0,0-1 0,-1 1 0,-11 16 0,1-9 0,-1 0 0,1-1 0,-1 0 0,-1 0 0,-12 4 0,-71 23 0,54-20 0,-101 35 0,32-12 0,67-23 0,26-7 0,0-1 0,0-1 0,-30 4 0,-14-5 0,45-4 0,-1 1 0,0 0 0,1 1 0,0 2 0,-1-1 0,1 2 0,-18 7 0,15-3 0,0 1 0,0 1 0,-30 23 0,5-1 0,-68 37 0,78-50 0,0 1 0,1 2 0,1 2 0,-39 37 0,-20 49 0,68-79 0,-1-1 0,-2-2 0,-39 36 0,30-32 0,1 2 0,1 1 0,-42 62 0,64-83 0,-37 42 0,29-36 0,-22 34 0,34-44 0,1-1 0,-1 1 0,-1-2 0,0 1 0,-1-1 0,1 0 0,-2-1 0,1 0 0,-1-1 0,0 0 0,-1-1 0,1 0 0,-1-1 0,-21 7 0,-23-1 0,-134 37 0,165-41 0,1-1 0,-1-1 0,0-1 0,-33 0 0,-103-5 0,70-1 0,-312 2-1365,371 0-5461</inkml:trace>
</inkml:ink>
</file>

<file path=ppt/media/image1.png>
</file>

<file path=ppt/media/image10.png>
</file>

<file path=ppt/media/image11.png>
</file>

<file path=ppt/media/image12.png>
</file>

<file path=ppt/media/image13.png>
</file>

<file path=ppt/media/image14.png>
</file>

<file path=ppt/media/image15.gif>
</file>

<file path=ppt/media/image16.png>
</file>

<file path=ppt/media/image17.png>
</file>

<file path=ppt/media/image18.sv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BAF144-DDBA-4631-B5FF-5422337484E5}" type="datetimeFigureOut">
              <a:rPr lang="en-US" smtClean="0"/>
              <a:t>4/28/2025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FB6E41-9A96-4299-A1E1-9347EF5C780E}" type="slidenum">
              <a:rPr lang="en-US" smtClean="0"/>
              <a:t>‹#›</a:t>
            </a:fld>
            <a:endParaRPr lang="en-US"/>
          </a:p>
        </p:txBody>
      </p:sp>
    </p:spTree>
    <p:extLst>
      <p:ext uri="{BB962C8B-B14F-4D97-AF65-F5344CB8AC3E}">
        <p14:creationId xmlns:p14="http://schemas.microsoft.com/office/powerpoint/2010/main" val="1015764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highlight>
                  <a:srgbClr val="FFFF00"/>
                </a:highlight>
              </a:rPr>
              <a:t>We used OpenCV’s pre-trained Haar Cascade Classifier (haarcascade_fullbody.xml) to perform full-body detection on gym images. This lightweight model is suitable for simple detection tasks and runs efficiently on standard hardware.</a:t>
            </a:r>
          </a:p>
          <a:p>
            <a:endParaRPr lang="en-US" dirty="0"/>
          </a:p>
        </p:txBody>
      </p:sp>
      <p:sp>
        <p:nvSpPr>
          <p:cNvPr id="4" name="Slide Number Placeholder 3"/>
          <p:cNvSpPr>
            <a:spLocks noGrp="1"/>
          </p:cNvSpPr>
          <p:nvPr>
            <p:ph type="sldNum" sz="quarter" idx="5"/>
          </p:nvPr>
        </p:nvSpPr>
        <p:spPr/>
        <p:txBody>
          <a:bodyPr/>
          <a:lstStyle/>
          <a:p>
            <a:fld id="{D95A8888-7AE1-4B3F-B99C-7CC2458110D0}" type="slidenum">
              <a:rPr lang="en-US" smtClean="0"/>
              <a:t>13</a:t>
            </a:fld>
            <a:endParaRPr lang="en-US"/>
          </a:p>
        </p:txBody>
      </p:sp>
    </p:spTree>
    <p:extLst>
      <p:ext uri="{BB962C8B-B14F-4D97-AF65-F5344CB8AC3E}">
        <p14:creationId xmlns:p14="http://schemas.microsoft.com/office/powerpoint/2010/main" val="31697512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effectLst/>
                <a:latin typeface="system-ui"/>
              </a:rPr>
              <a:t>To better visualize the dynamic changes in crowd distribution over time, we generated a separate heatmap for each frame instead of combining all frames into a single cumulative heatmap. This approach allows us to capture and display the flow of people at each specific moment, enabling the creation of an animated visualization that shows how crowd density evolves across different time points</a:t>
            </a:r>
            <a:endParaRPr lang="en-US" sz="1200" dirty="0"/>
          </a:p>
          <a:p>
            <a:endParaRPr lang="en-US" dirty="0"/>
          </a:p>
        </p:txBody>
      </p:sp>
      <p:sp>
        <p:nvSpPr>
          <p:cNvPr id="4" name="Slide Number Placeholder 3"/>
          <p:cNvSpPr>
            <a:spLocks noGrp="1"/>
          </p:cNvSpPr>
          <p:nvPr>
            <p:ph type="sldNum" sz="quarter" idx="5"/>
          </p:nvPr>
        </p:nvSpPr>
        <p:spPr/>
        <p:txBody>
          <a:bodyPr/>
          <a:lstStyle/>
          <a:p>
            <a:fld id="{D95A8888-7AE1-4B3F-B99C-7CC2458110D0}" type="slidenum">
              <a:rPr lang="en-US" smtClean="0"/>
              <a:t>15</a:t>
            </a:fld>
            <a:endParaRPr lang="en-US"/>
          </a:p>
        </p:txBody>
      </p:sp>
    </p:spTree>
    <p:extLst>
      <p:ext uri="{BB962C8B-B14F-4D97-AF65-F5344CB8AC3E}">
        <p14:creationId xmlns:p14="http://schemas.microsoft.com/office/powerpoint/2010/main" val="26957174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detecting people across all frames, we moved to a more dynamic visualization.</a:t>
            </a:r>
            <a:br>
              <a:rPr lang="en-US" dirty="0"/>
            </a:br>
            <a:r>
              <a:rPr lang="en-US" dirty="0"/>
              <a:t>Instead of combining all frames into a single heatmap, we performed </a:t>
            </a:r>
            <a:r>
              <a:rPr lang="en-US" b="1" dirty="0"/>
              <a:t>per-frame detection</a:t>
            </a:r>
            <a:r>
              <a:rPr lang="en-US" dirty="0"/>
              <a:t> and </a:t>
            </a:r>
            <a:r>
              <a:rPr lang="en-US" b="1" dirty="0"/>
              <a:t>generated a separate heatmap for each frame</a:t>
            </a:r>
            <a:r>
              <a:rPr lang="en-US" dirty="0"/>
              <a:t>, allowing us to later compile these into an animated GIF showing crowd movement over time."</a:t>
            </a:r>
          </a:p>
        </p:txBody>
      </p:sp>
      <p:sp>
        <p:nvSpPr>
          <p:cNvPr id="4" name="Slide Number Placeholder 3"/>
          <p:cNvSpPr>
            <a:spLocks noGrp="1"/>
          </p:cNvSpPr>
          <p:nvPr>
            <p:ph type="sldNum" sz="quarter" idx="5"/>
          </p:nvPr>
        </p:nvSpPr>
        <p:spPr/>
        <p:txBody>
          <a:bodyPr/>
          <a:lstStyle/>
          <a:p>
            <a:fld id="{D95A8888-7AE1-4B3F-B99C-7CC2458110D0}" type="slidenum">
              <a:rPr lang="en-US" smtClean="0"/>
              <a:t>16</a:t>
            </a:fld>
            <a:endParaRPr lang="en-US"/>
          </a:p>
        </p:txBody>
      </p:sp>
    </p:spTree>
    <p:extLst>
      <p:ext uri="{BB962C8B-B14F-4D97-AF65-F5344CB8AC3E}">
        <p14:creationId xmlns:p14="http://schemas.microsoft.com/office/powerpoint/2010/main" val="23603606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4/28/2025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90.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hyperlink" Target="https://learnopencv.com/histogram-of-oriented-gradients/" TargetMode="External"/><Relationship Id="rId2" Type="http://schemas.openxmlformats.org/officeDocument/2006/relationships/hyperlink" Target="https://github.com/opencv/opencv/blob/4.x/samples/python/peopledetect.py" TargetMode="External"/><Relationship Id="rId1" Type="http://schemas.openxmlformats.org/officeDocument/2006/relationships/slideLayout" Target="../slideLayouts/slideLayout7.xml"/><Relationship Id="rId6" Type="http://schemas.openxmlformats.org/officeDocument/2006/relationships/hyperlink" Target="https://www.kaggle.com/datasets/fmena14/crowd-counting/data" TargetMode="External"/><Relationship Id="rId5" Type="http://schemas.openxmlformats.org/officeDocument/2006/relationships/hyperlink" Target="https://devpost.com/software/ru-gyms-crowd-meter" TargetMode="External"/><Relationship Id="rId4" Type="http://schemas.openxmlformats.org/officeDocument/2006/relationships/hyperlink" Target="https://recwell.berkeley.edu/recreation-wellbeing-program-and-service-update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2400" y="6896100"/>
            <a:ext cx="18592800" cy="4410583"/>
            <a:chOff x="0" y="0"/>
            <a:chExt cx="4816593" cy="1161635"/>
          </a:xfrm>
        </p:grpSpPr>
        <p:sp>
          <p:nvSpPr>
            <p:cNvPr id="3" name="Freeform 3"/>
            <p:cNvSpPr/>
            <p:nvPr/>
          </p:nvSpPr>
          <p:spPr>
            <a:xfrm>
              <a:off x="0" y="0"/>
              <a:ext cx="4816592" cy="1161635"/>
            </a:xfrm>
            <a:custGeom>
              <a:avLst/>
              <a:gdLst/>
              <a:ahLst/>
              <a:cxnLst/>
              <a:rect l="l" t="t" r="r" b="b"/>
              <a:pathLst>
                <a:path w="4816592" h="1161635">
                  <a:moveTo>
                    <a:pt x="31750" y="0"/>
                  </a:moveTo>
                  <a:lnTo>
                    <a:pt x="4784842" y="0"/>
                  </a:lnTo>
                  <a:cubicBezTo>
                    <a:pt x="4793263" y="0"/>
                    <a:pt x="4801339" y="3345"/>
                    <a:pt x="4807293" y="9299"/>
                  </a:cubicBezTo>
                  <a:cubicBezTo>
                    <a:pt x="4813247" y="15254"/>
                    <a:pt x="4816592" y="23329"/>
                    <a:pt x="4816592" y="31750"/>
                  </a:cubicBezTo>
                  <a:lnTo>
                    <a:pt x="4816592" y="1129885"/>
                  </a:lnTo>
                  <a:cubicBezTo>
                    <a:pt x="4816592" y="1147420"/>
                    <a:pt x="4802377" y="1161635"/>
                    <a:pt x="4784842" y="1161635"/>
                  </a:cubicBezTo>
                  <a:lnTo>
                    <a:pt x="31750" y="1161635"/>
                  </a:lnTo>
                  <a:cubicBezTo>
                    <a:pt x="23329" y="1161635"/>
                    <a:pt x="15254" y="1158290"/>
                    <a:pt x="9299" y="1152336"/>
                  </a:cubicBezTo>
                  <a:cubicBezTo>
                    <a:pt x="3345" y="1146381"/>
                    <a:pt x="0" y="1138306"/>
                    <a:pt x="0" y="1129885"/>
                  </a:cubicBezTo>
                  <a:lnTo>
                    <a:pt x="0" y="31750"/>
                  </a:lnTo>
                  <a:cubicBezTo>
                    <a:pt x="0" y="14215"/>
                    <a:pt x="14215" y="0"/>
                    <a:pt x="31750" y="0"/>
                  </a:cubicBezTo>
                  <a:close/>
                </a:path>
              </a:pathLst>
            </a:custGeom>
            <a:solidFill>
              <a:srgbClr val="051A36"/>
            </a:solidFill>
          </p:spPr>
        </p:sp>
        <p:sp>
          <p:nvSpPr>
            <p:cNvPr id="4" name="TextBox 4"/>
            <p:cNvSpPr txBox="1"/>
            <p:nvPr/>
          </p:nvSpPr>
          <p:spPr>
            <a:xfrm>
              <a:off x="0" y="-57150"/>
              <a:ext cx="4816593" cy="1218785"/>
            </a:xfrm>
            <a:prstGeom prst="rect">
              <a:avLst/>
            </a:prstGeom>
          </p:spPr>
          <p:txBody>
            <a:bodyPr lIns="50800" tIns="50800" rIns="50800" bIns="50800" rtlCol="0" anchor="ctr"/>
            <a:lstStyle/>
            <a:p>
              <a:pPr algn="ctr">
                <a:lnSpc>
                  <a:spcPts val="2524"/>
                </a:lnSpc>
              </a:pPr>
              <a:endParaRPr/>
            </a:p>
          </p:txBody>
        </p:sp>
      </p:grpSp>
      <p:grpSp>
        <p:nvGrpSpPr>
          <p:cNvPr id="5" name="Group 5"/>
          <p:cNvGrpSpPr/>
          <p:nvPr/>
        </p:nvGrpSpPr>
        <p:grpSpPr>
          <a:xfrm>
            <a:off x="1167259" y="6567731"/>
            <a:ext cx="2411988" cy="656738"/>
            <a:chOff x="0" y="0"/>
            <a:chExt cx="635256" cy="172968"/>
          </a:xfrm>
        </p:grpSpPr>
        <p:sp>
          <p:nvSpPr>
            <p:cNvPr id="6" name="Freeform 6"/>
            <p:cNvSpPr/>
            <p:nvPr/>
          </p:nvSpPr>
          <p:spPr>
            <a:xfrm>
              <a:off x="0" y="0"/>
              <a:ext cx="635256" cy="172968"/>
            </a:xfrm>
            <a:custGeom>
              <a:avLst/>
              <a:gdLst/>
              <a:ahLst/>
              <a:cxnLst/>
              <a:rect l="l" t="t" r="r" b="b"/>
              <a:pathLst>
                <a:path w="635256" h="172968">
                  <a:moveTo>
                    <a:pt x="86484" y="0"/>
                  </a:moveTo>
                  <a:lnTo>
                    <a:pt x="548772" y="0"/>
                  </a:lnTo>
                  <a:cubicBezTo>
                    <a:pt x="571709" y="0"/>
                    <a:pt x="593707" y="9112"/>
                    <a:pt x="609926" y="25331"/>
                  </a:cubicBezTo>
                  <a:cubicBezTo>
                    <a:pt x="626144" y="41549"/>
                    <a:pt x="635256" y="63547"/>
                    <a:pt x="635256" y="86484"/>
                  </a:cubicBezTo>
                  <a:lnTo>
                    <a:pt x="635256" y="86484"/>
                  </a:lnTo>
                  <a:cubicBezTo>
                    <a:pt x="635256" y="109421"/>
                    <a:pt x="626144" y="131419"/>
                    <a:pt x="609926" y="147637"/>
                  </a:cubicBezTo>
                  <a:cubicBezTo>
                    <a:pt x="593707" y="163856"/>
                    <a:pt x="571709" y="172968"/>
                    <a:pt x="548772" y="172968"/>
                  </a:cubicBezTo>
                  <a:lnTo>
                    <a:pt x="86484" y="172968"/>
                  </a:lnTo>
                  <a:cubicBezTo>
                    <a:pt x="63547" y="172968"/>
                    <a:pt x="41549" y="163856"/>
                    <a:pt x="25331" y="147637"/>
                  </a:cubicBezTo>
                  <a:cubicBezTo>
                    <a:pt x="9112" y="131419"/>
                    <a:pt x="0" y="109421"/>
                    <a:pt x="0" y="86484"/>
                  </a:cubicBezTo>
                  <a:lnTo>
                    <a:pt x="0" y="86484"/>
                  </a:lnTo>
                  <a:cubicBezTo>
                    <a:pt x="0" y="63547"/>
                    <a:pt x="9112" y="41549"/>
                    <a:pt x="25331" y="25331"/>
                  </a:cubicBezTo>
                  <a:cubicBezTo>
                    <a:pt x="41549" y="9112"/>
                    <a:pt x="63547" y="0"/>
                    <a:pt x="86484" y="0"/>
                  </a:cubicBezTo>
                  <a:close/>
                </a:path>
              </a:pathLst>
            </a:custGeom>
            <a:solidFill>
              <a:srgbClr val="FFFFFF"/>
            </a:solidFill>
            <a:ln w="38100" cap="rnd">
              <a:solidFill>
                <a:srgbClr val="FF6F15"/>
              </a:solidFill>
              <a:prstDash val="solid"/>
              <a:round/>
            </a:ln>
          </p:spPr>
        </p:sp>
        <p:sp>
          <p:nvSpPr>
            <p:cNvPr id="7" name="TextBox 7"/>
            <p:cNvSpPr txBox="1"/>
            <p:nvPr/>
          </p:nvSpPr>
          <p:spPr>
            <a:xfrm>
              <a:off x="0" y="57150"/>
              <a:ext cx="635256" cy="115818"/>
            </a:xfrm>
            <a:prstGeom prst="rect">
              <a:avLst/>
            </a:prstGeom>
          </p:spPr>
          <p:txBody>
            <a:bodyPr lIns="50800" tIns="50800" rIns="50800" bIns="50800" rtlCol="0" anchor="ctr"/>
            <a:lstStyle/>
            <a:p>
              <a:pPr algn="ctr">
                <a:lnSpc>
                  <a:spcPts val="2401"/>
                </a:lnSpc>
              </a:pPr>
              <a:endParaRPr/>
            </a:p>
          </p:txBody>
        </p:sp>
      </p:grpSp>
      <p:grpSp>
        <p:nvGrpSpPr>
          <p:cNvPr id="8" name="Group 8"/>
          <p:cNvGrpSpPr/>
          <p:nvPr/>
        </p:nvGrpSpPr>
        <p:grpSpPr>
          <a:xfrm>
            <a:off x="3886200" y="6567731"/>
            <a:ext cx="4515166" cy="656738"/>
            <a:chOff x="0" y="0"/>
            <a:chExt cx="1189180" cy="172968"/>
          </a:xfrm>
        </p:grpSpPr>
        <p:sp>
          <p:nvSpPr>
            <p:cNvPr id="9" name="Freeform 9"/>
            <p:cNvSpPr/>
            <p:nvPr/>
          </p:nvSpPr>
          <p:spPr>
            <a:xfrm>
              <a:off x="0" y="0"/>
              <a:ext cx="1189180" cy="172968"/>
            </a:xfrm>
            <a:custGeom>
              <a:avLst/>
              <a:gdLst/>
              <a:ahLst/>
              <a:cxnLst/>
              <a:rect l="l" t="t" r="r" b="b"/>
              <a:pathLst>
                <a:path w="1189180" h="172968">
                  <a:moveTo>
                    <a:pt x="86484" y="0"/>
                  </a:moveTo>
                  <a:lnTo>
                    <a:pt x="1102696" y="0"/>
                  </a:lnTo>
                  <a:cubicBezTo>
                    <a:pt x="1125633" y="0"/>
                    <a:pt x="1147630" y="9112"/>
                    <a:pt x="1163849" y="25331"/>
                  </a:cubicBezTo>
                  <a:cubicBezTo>
                    <a:pt x="1180068" y="41549"/>
                    <a:pt x="1189180" y="63547"/>
                    <a:pt x="1189180" y="86484"/>
                  </a:cubicBezTo>
                  <a:lnTo>
                    <a:pt x="1189180" y="86484"/>
                  </a:lnTo>
                  <a:cubicBezTo>
                    <a:pt x="1189180" y="109421"/>
                    <a:pt x="1180068" y="131419"/>
                    <a:pt x="1163849" y="147637"/>
                  </a:cubicBezTo>
                  <a:cubicBezTo>
                    <a:pt x="1147630" y="163856"/>
                    <a:pt x="1125633" y="172968"/>
                    <a:pt x="1102696" y="172968"/>
                  </a:cubicBezTo>
                  <a:lnTo>
                    <a:pt x="86484" y="172968"/>
                  </a:lnTo>
                  <a:cubicBezTo>
                    <a:pt x="63547" y="172968"/>
                    <a:pt x="41549" y="163856"/>
                    <a:pt x="25331" y="147637"/>
                  </a:cubicBezTo>
                  <a:cubicBezTo>
                    <a:pt x="9112" y="131419"/>
                    <a:pt x="0" y="109421"/>
                    <a:pt x="0" y="86484"/>
                  </a:cubicBezTo>
                  <a:lnTo>
                    <a:pt x="0" y="86484"/>
                  </a:lnTo>
                  <a:cubicBezTo>
                    <a:pt x="0" y="63547"/>
                    <a:pt x="9112" y="41549"/>
                    <a:pt x="25331" y="25331"/>
                  </a:cubicBezTo>
                  <a:cubicBezTo>
                    <a:pt x="41549" y="9112"/>
                    <a:pt x="63547" y="0"/>
                    <a:pt x="86484" y="0"/>
                  </a:cubicBezTo>
                  <a:close/>
                </a:path>
              </a:pathLst>
            </a:custGeom>
            <a:solidFill>
              <a:srgbClr val="FF6F15"/>
            </a:solidFill>
          </p:spPr>
        </p:sp>
        <p:sp>
          <p:nvSpPr>
            <p:cNvPr id="10" name="TextBox 10"/>
            <p:cNvSpPr txBox="1"/>
            <p:nvPr/>
          </p:nvSpPr>
          <p:spPr>
            <a:xfrm>
              <a:off x="0" y="57150"/>
              <a:ext cx="1189180" cy="115818"/>
            </a:xfrm>
            <a:prstGeom prst="rect">
              <a:avLst/>
            </a:prstGeom>
          </p:spPr>
          <p:txBody>
            <a:bodyPr lIns="50800" tIns="50800" rIns="50800" bIns="50800" rtlCol="0" anchor="ctr"/>
            <a:lstStyle/>
            <a:p>
              <a:pPr algn="ctr">
                <a:lnSpc>
                  <a:spcPts val="2401"/>
                </a:lnSpc>
              </a:pPr>
              <a:endParaRPr/>
            </a:p>
          </p:txBody>
        </p:sp>
      </p:grpSp>
      <p:sp>
        <p:nvSpPr>
          <p:cNvPr id="11" name="TextBox 11"/>
          <p:cNvSpPr txBox="1"/>
          <p:nvPr/>
        </p:nvSpPr>
        <p:spPr>
          <a:xfrm>
            <a:off x="1167259" y="2662438"/>
            <a:ext cx="12003866" cy="2688061"/>
          </a:xfrm>
          <a:prstGeom prst="rect">
            <a:avLst/>
          </a:prstGeom>
        </p:spPr>
        <p:txBody>
          <a:bodyPr lIns="0" tIns="0" rIns="0" bIns="0" rtlCol="0" anchor="t">
            <a:spAutoFit/>
          </a:bodyPr>
          <a:lstStyle/>
          <a:p>
            <a:pPr algn="l">
              <a:lnSpc>
                <a:spcPts val="10391"/>
              </a:lnSpc>
            </a:pPr>
            <a:r>
              <a:rPr lang="en-US" sz="8659" b="1" dirty="0">
                <a:solidFill>
                  <a:srgbClr val="051A36"/>
                </a:solidFill>
                <a:latin typeface="Poppins Bold"/>
                <a:ea typeface="Poppins Bold"/>
                <a:cs typeface="Poppins Bold"/>
                <a:sym typeface="Poppins Bold"/>
              </a:rPr>
              <a:t>Real-Time Crowd Detection at the Gym</a:t>
            </a:r>
          </a:p>
        </p:txBody>
      </p:sp>
      <p:sp>
        <p:nvSpPr>
          <p:cNvPr id="12" name="TextBox 12"/>
          <p:cNvSpPr txBox="1"/>
          <p:nvPr/>
        </p:nvSpPr>
        <p:spPr>
          <a:xfrm>
            <a:off x="1282437" y="6744652"/>
            <a:ext cx="2147514" cy="294248"/>
          </a:xfrm>
          <a:prstGeom prst="rect">
            <a:avLst/>
          </a:prstGeom>
        </p:spPr>
        <p:txBody>
          <a:bodyPr lIns="0" tIns="0" rIns="0" bIns="0" rtlCol="0" anchor="t">
            <a:spAutoFit/>
          </a:bodyPr>
          <a:lstStyle/>
          <a:p>
            <a:pPr algn="ctr">
              <a:lnSpc>
                <a:spcPts val="2209"/>
              </a:lnSpc>
            </a:pPr>
            <a:r>
              <a:rPr lang="en-US" sz="2301" b="1" dirty="0">
                <a:solidFill>
                  <a:srgbClr val="051A36"/>
                </a:solidFill>
                <a:latin typeface="Poppins Bold"/>
                <a:ea typeface="Poppins Bold"/>
                <a:cs typeface="Poppins Bold"/>
                <a:sym typeface="Poppins Bold"/>
              </a:rPr>
              <a:t>April 30</a:t>
            </a:r>
          </a:p>
        </p:txBody>
      </p:sp>
      <p:sp>
        <p:nvSpPr>
          <p:cNvPr id="13" name="TextBox 13"/>
          <p:cNvSpPr txBox="1"/>
          <p:nvPr/>
        </p:nvSpPr>
        <p:spPr>
          <a:xfrm>
            <a:off x="4017309" y="6744652"/>
            <a:ext cx="4221508" cy="294248"/>
          </a:xfrm>
          <a:prstGeom prst="rect">
            <a:avLst/>
          </a:prstGeom>
        </p:spPr>
        <p:txBody>
          <a:bodyPr lIns="0" tIns="0" rIns="0" bIns="0" rtlCol="0" anchor="t">
            <a:spAutoFit/>
          </a:bodyPr>
          <a:lstStyle/>
          <a:p>
            <a:pPr algn="ctr">
              <a:lnSpc>
                <a:spcPts val="2209"/>
              </a:lnSpc>
            </a:pPr>
            <a:r>
              <a:rPr lang="en-US" sz="2301" b="1" dirty="0">
                <a:solidFill>
                  <a:srgbClr val="FFFFFF"/>
                </a:solidFill>
                <a:latin typeface="Poppins Bold"/>
                <a:ea typeface="Poppins Bold"/>
                <a:cs typeface="Poppins Bold"/>
                <a:sym typeface="Poppins Bold"/>
              </a:rPr>
              <a:t>By : Team008</a:t>
            </a:r>
          </a:p>
        </p:txBody>
      </p:sp>
      <p:sp>
        <p:nvSpPr>
          <p:cNvPr id="17" name="TextBox 16">
            <a:extLst>
              <a:ext uri="{FF2B5EF4-FFF2-40B4-BE49-F238E27FC236}">
                <a16:creationId xmlns:a16="http://schemas.microsoft.com/office/drawing/2014/main" id="{4CE9A6EF-F9A7-8E01-3085-7162C9FA3A06}"/>
              </a:ext>
            </a:extLst>
          </p:cNvPr>
          <p:cNvSpPr txBox="1"/>
          <p:nvPr/>
        </p:nvSpPr>
        <p:spPr>
          <a:xfrm>
            <a:off x="15166071" y="8131895"/>
            <a:ext cx="3352800" cy="1938992"/>
          </a:xfrm>
          <a:prstGeom prst="rect">
            <a:avLst/>
          </a:prstGeom>
          <a:noFill/>
        </p:spPr>
        <p:txBody>
          <a:bodyPr wrap="square">
            <a:spAutoFit/>
          </a:bodyPr>
          <a:lstStyle/>
          <a:p>
            <a:r>
              <a:rPr lang="en-US" sz="2400" b="1" dirty="0">
                <a:solidFill>
                  <a:schemeClr val="bg1"/>
                </a:solidFill>
                <a:latin typeface="Poppins Bold" panose="00000800000000000000" charset="0"/>
                <a:cs typeface="Poppins Bold" panose="00000800000000000000" charset="0"/>
              </a:rPr>
              <a:t>Maria Sequeira</a:t>
            </a:r>
          </a:p>
          <a:p>
            <a:r>
              <a:rPr lang="en-US" sz="2400" b="1" dirty="0">
                <a:solidFill>
                  <a:schemeClr val="bg1"/>
                </a:solidFill>
                <a:latin typeface="Poppins Bold" panose="00000800000000000000" charset="0"/>
                <a:cs typeface="Poppins Bold" panose="00000800000000000000" charset="0"/>
              </a:rPr>
              <a:t>Yu Chin Chen </a:t>
            </a:r>
          </a:p>
          <a:p>
            <a:r>
              <a:rPr lang="en-US" sz="2400" b="1" dirty="0">
                <a:solidFill>
                  <a:schemeClr val="bg1"/>
                </a:solidFill>
                <a:latin typeface="Poppins Bold" panose="00000800000000000000" charset="0"/>
                <a:cs typeface="Poppins Bold" panose="00000800000000000000" charset="0"/>
              </a:rPr>
              <a:t>Rasika Teli</a:t>
            </a:r>
          </a:p>
          <a:p>
            <a:r>
              <a:rPr lang="en-US" sz="2400" b="1" dirty="0">
                <a:solidFill>
                  <a:schemeClr val="bg1"/>
                </a:solidFill>
                <a:latin typeface="Poppins Bold" panose="00000800000000000000" charset="0"/>
                <a:cs typeface="Poppins Bold" panose="00000800000000000000" charset="0"/>
              </a:rPr>
              <a:t>Balbir Singh</a:t>
            </a:r>
          </a:p>
          <a:p>
            <a:r>
              <a:rPr lang="en-US" sz="2400" b="1" dirty="0">
                <a:solidFill>
                  <a:schemeClr val="bg1"/>
                </a:solidFill>
                <a:latin typeface="Poppins Bold" panose="00000800000000000000" charset="0"/>
                <a:cs typeface="Poppins Bold" panose="00000800000000000000" charset="0"/>
              </a:rPr>
              <a:t>Harsh </a:t>
            </a:r>
            <a:r>
              <a:rPr lang="en-US" sz="2400" b="1" dirty="0" err="1">
                <a:solidFill>
                  <a:schemeClr val="bg1"/>
                </a:solidFill>
                <a:latin typeface="Poppins Bold" panose="00000800000000000000" charset="0"/>
                <a:cs typeface="Poppins Bold" panose="00000800000000000000" charset="0"/>
              </a:rPr>
              <a:t>Kevadiya</a:t>
            </a:r>
            <a:endParaRPr lang="en-US" sz="2400" b="1" dirty="0">
              <a:solidFill>
                <a:schemeClr val="bg1"/>
              </a:solidFill>
              <a:latin typeface="Poppins Bold" panose="00000800000000000000" charset="0"/>
              <a:cs typeface="Poppins Bold" panose="00000800000000000000"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93189" y="-180290"/>
            <a:ext cx="18581189" cy="10647581"/>
            <a:chOff x="0" y="0"/>
            <a:chExt cx="4893811" cy="2804301"/>
          </a:xfrm>
        </p:grpSpPr>
        <p:sp>
          <p:nvSpPr>
            <p:cNvPr id="3" name="Freeform 3"/>
            <p:cNvSpPr/>
            <p:nvPr/>
          </p:nvSpPr>
          <p:spPr>
            <a:xfrm>
              <a:off x="0" y="0"/>
              <a:ext cx="4893811" cy="2804301"/>
            </a:xfrm>
            <a:custGeom>
              <a:avLst/>
              <a:gdLst/>
              <a:ahLst/>
              <a:cxnLst/>
              <a:rect l="l" t="t" r="r" b="b"/>
              <a:pathLst>
                <a:path w="4893811" h="2804301">
                  <a:moveTo>
                    <a:pt x="31249" y="0"/>
                  </a:moveTo>
                  <a:lnTo>
                    <a:pt x="4862562" y="0"/>
                  </a:lnTo>
                  <a:cubicBezTo>
                    <a:pt x="4870850" y="0"/>
                    <a:pt x="4878798" y="3292"/>
                    <a:pt x="4884658" y="9153"/>
                  </a:cubicBezTo>
                  <a:cubicBezTo>
                    <a:pt x="4890519" y="15013"/>
                    <a:pt x="4893811" y="22961"/>
                    <a:pt x="4893811" y="31249"/>
                  </a:cubicBezTo>
                  <a:lnTo>
                    <a:pt x="4893811" y="2773052"/>
                  </a:lnTo>
                  <a:cubicBezTo>
                    <a:pt x="4893811" y="2781340"/>
                    <a:pt x="4890519" y="2789288"/>
                    <a:pt x="4884658" y="2795149"/>
                  </a:cubicBezTo>
                  <a:cubicBezTo>
                    <a:pt x="4878798" y="2801009"/>
                    <a:pt x="4870850" y="2804301"/>
                    <a:pt x="4862562" y="2804301"/>
                  </a:cubicBezTo>
                  <a:lnTo>
                    <a:pt x="31249" y="2804301"/>
                  </a:lnTo>
                  <a:cubicBezTo>
                    <a:pt x="22961" y="2804301"/>
                    <a:pt x="15013" y="2801009"/>
                    <a:pt x="9153" y="2795149"/>
                  </a:cubicBezTo>
                  <a:cubicBezTo>
                    <a:pt x="3292" y="2789288"/>
                    <a:pt x="0" y="2781340"/>
                    <a:pt x="0" y="2773052"/>
                  </a:cubicBezTo>
                  <a:lnTo>
                    <a:pt x="0" y="31249"/>
                  </a:lnTo>
                  <a:cubicBezTo>
                    <a:pt x="0" y="22961"/>
                    <a:pt x="3292" y="15013"/>
                    <a:pt x="9153" y="9153"/>
                  </a:cubicBezTo>
                  <a:cubicBezTo>
                    <a:pt x="15013" y="3292"/>
                    <a:pt x="22961" y="0"/>
                    <a:pt x="31249" y="0"/>
                  </a:cubicBezTo>
                  <a:close/>
                </a:path>
              </a:pathLst>
            </a:custGeom>
            <a:solidFill>
              <a:srgbClr val="051A36"/>
            </a:solidFill>
          </p:spPr>
        </p:sp>
        <p:sp>
          <p:nvSpPr>
            <p:cNvPr id="4" name="TextBox 4"/>
            <p:cNvSpPr txBox="1"/>
            <p:nvPr/>
          </p:nvSpPr>
          <p:spPr>
            <a:xfrm>
              <a:off x="0" y="-57150"/>
              <a:ext cx="4893811" cy="2861451"/>
            </a:xfrm>
            <a:prstGeom prst="rect">
              <a:avLst/>
            </a:prstGeom>
          </p:spPr>
          <p:txBody>
            <a:bodyPr lIns="50800" tIns="50800" rIns="50800" bIns="50800" rtlCol="0" anchor="ctr"/>
            <a:lstStyle/>
            <a:p>
              <a:pPr algn="ctr">
                <a:lnSpc>
                  <a:spcPts val="2524"/>
                </a:lnSpc>
              </a:pPr>
              <a:endParaRPr/>
            </a:p>
          </p:txBody>
        </p:sp>
      </p:grpSp>
      <p:sp>
        <p:nvSpPr>
          <p:cNvPr id="5" name="AutoShape 5"/>
          <p:cNvSpPr/>
          <p:nvPr/>
        </p:nvSpPr>
        <p:spPr>
          <a:xfrm>
            <a:off x="0" y="-138594"/>
            <a:ext cx="299367" cy="10564189"/>
          </a:xfrm>
          <a:prstGeom prst="rect">
            <a:avLst/>
          </a:prstGeom>
          <a:solidFill>
            <a:srgbClr val="FFFFFF"/>
          </a:solidFill>
        </p:spPr>
      </p:sp>
      <p:grpSp>
        <p:nvGrpSpPr>
          <p:cNvPr id="6" name="Group 6"/>
          <p:cNvGrpSpPr/>
          <p:nvPr/>
        </p:nvGrpSpPr>
        <p:grpSpPr>
          <a:xfrm>
            <a:off x="0" y="271999"/>
            <a:ext cx="7704384" cy="9743002"/>
            <a:chOff x="0" y="0"/>
            <a:chExt cx="791782" cy="1001291"/>
          </a:xfrm>
        </p:grpSpPr>
        <p:sp>
          <p:nvSpPr>
            <p:cNvPr id="7" name="Freeform 7"/>
            <p:cNvSpPr/>
            <p:nvPr/>
          </p:nvSpPr>
          <p:spPr>
            <a:xfrm>
              <a:off x="0" y="0"/>
              <a:ext cx="791782" cy="1001291"/>
            </a:xfrm>
            <a:custGeom>
              <a:avLst/>
              <a:gdLst/>
              <a:ahLst/>
              <a:cxnLst/>
              <a:rect l="l" t="t" r="r" b="b"/>
              <a:pathLst>
                <a:path w="791782" h="1001291">
                  <a:moveTo>
                    <a:pt x="0" y="0"/>
                  </a:moveTo>
                  <a:lnTo>
                    <a:pt x="791782" y="0"/>
                  </a:lnTo>
                  <a:lnTo>
                    <a:pt x="791782" y="1001291"/>
                  </a:lnTo>
                  <a:lnTo>
                    <a:pt x="0" y="1001291"/>
                  </a:lnTo>
                  <a:close/>
                </a:path>
              </a:pathLst>
            </a:custGeom>
            <a:blipFill>
              <a:blip r:embed="rId2"/>
              <a:stretch>
                <a:fillRect l="-44726" r="-44726"/>
              </a:stretch>
            </a:blipFill>
          </p:spPr>
        </p:sp>
      </p:grpSp>
      <p:grpSp>
        <p:nvGrpSpPr>
          <p:cNvPr id="8" name="Group 8"/>
          <p:cNvGrpSpPr/>
          <p:nvPr/>
        </p:nvGrpSpPr>
        <p:grpSpPr>
          <a:xfrm>
            <a:off x="7944011" y="64284"/>
            <a:ext cx="9934958" cy="10071876"/>
            <a:chOff x="0" y="-57150"/>
            <a:chExt cx="13246611" cy="13429166"/>
          </a:xfrm>
        </p:grpSpPr>
        <p:sp>
          <p:nvSpPr>
            <p:cNvPr id="9" name="TextBox 9"/>
            <p:cNvSpPr txBox="1"/>
            <p:nvPr/>
          </p:nvSpPr>
          <p:spPr>
            <a:xfrm>
              <a:off x="191565" y="-57150"/>
              <a:ext cx="12272131" cy="2220470"/>
            </a:xfrm>
            <a:prstGeom prst="rect">
              <a:avLst/>
            </a:prstGeom>
          </p:spPr>
          <p:txBody>
            <a:bodyPr lIns="0" tIns="0" rIns="0" bIns="0" rtlCol="0" anchor="t">
              <a:spAutoFit/>
            </a:bodyPr>
            <a:lstStyle/>
            <a:p>
              <a:pPr marL="0" lvl="0" indent="0" algn="l">
                <a:lnSpc>
                  <a:spcPts val="6427"/>
                </a:lnSpc>
              </a:pPr>
              <a:r>
                <a:rPr lang="en-US" sz="5356" b="1">
                  <a:solidFill>
                    <a:srgbClr val="FF6F15"/>
                  </a:solidFill>
                  <a:latin typeface="Poppins Bold"/>
                  <a:ea typeface="Poppins Bold"/>
                  <a:cs typeface="Poppins Bold"/>
                  <a:sym typeface="Poppins Bold"/>
                </a:rPr>
                <a:t>Privacy and Security Concerns</a:t>
              </a:r>
            </a:p>
          </p:txBody>
        </p:sp>
        <p:sp>
          <p:nvSpPr>
            <p:cNvPr id="10" name="TextBox 10"/>
            <p:cNvSpPr txBox="1"/>
            <p:nvPr/>
          </p:nvSpPr>
          <p:spPr>
            <a:xfrm>
              <a:off x="576001" y="3159136"/>
              <a:ext cx="12272131" cy="10212880"/>
            </a:xfrm>
            <a:prstGeom prst="rect">
              <a:avLst/>
            </a:prstGeom>
          </p:spPr>
          <p:txBody>
            <a:bodyPr lIns="0" tIns="0" rIns="0" bIns="0" rtlCol="0" anchor="t">
              <a:spAutoFit/>
            </a:bodyPr>
            <a:lstStyle/>
            <a:p>
              <a:pPr marL="0" lvl="0" indent="0" algn="l">
                <a:lnSpc>
                  <a:spcPts val="2267"/>
                </a:lnSpc>
              </a:pPr>
              <a:r>
                <a:rPr lang="en-US" sz="2000" b="1" dirty="0">
                  <a:solidFill>
                    <a:srgbClr val="FFFFFF"/>
                  </a:solidFill>
                  <a:latin typeface="Poppins Bold"/>
                  <a:ea typeface="Poppins Bold"/>
                  <a:cs typeface="Poppins Bold"/>
                  <a:sym typeface="Poppins Bold"/>
                </a:rPr>
                <a:t>Concern</a:t>
              </a:r>
            </a:p>
            <a:p>
              <a:pPr marL="0" lvl="0" indent="0" algn="l">
                <a:lnSpc>
                  <a:spcPts val="2267"/>
                </a:lnSpc>
              </a:pPr>
              <a:endParaRPr lang="en-US" sz="2000" b="1" dirty="0">
                <a:solidFill>
                  <a:srgbClr val="FFFFFF"/>
                </a:solidFill>
                <a:latin typeface="Poppins Bold"/>
                <a:ea typeface="Poppins Bold"/>
                <a:cs typeface="Poppins Bold"/>
                <a:sym typeface="Poppins Bold"/>
              </a:endParaRPr>
            </a:p>
            <a:p>
              <a:pPr marL="376539" lvl="1" indent="-188270" algn="l">
                <a:lnSpc>
                  <a:spcPts val="2267"/>
                </a:lnSpc>
                <a:buFont typeface="Arial"/>
                <a:buChar char="•"/>
              </a:pPr>
              <a:r>
                <a:rPr lang="en-US" sz="2000" b="1" strike="noStrike" dirty="0">
                  <a:solidFill>
                    <a:srgbClr val="FFFFFF"/>
                  </a:solidFill>
                  <a:latin typeface="Poppins Bold"/>
                  <a:ea typeface="Poppins Bold"/>
                  <a:cs typeface="Poppins Bold"/>
                  <a:sym typeface="Poppins Bold"/>
                </a:rPr>
                <a:t>Students may feel uncomfortable being monitored while using the gym facilities.</a:t>
              </a:r>
            </a:p>
            <a:p>
              <a:pPr marL="0" lvl="0" indent="0" algn="l">
                <a:lnSpc>
                  <a:spcPts val="2267"/>
                </a:lnSpc>
              </a:pPr>
              <a:endParaRPr lang="en-US" sz="2000" b="1" strike="noStrike" dirty="0">
                <a:solidFill>
                  <a:srgbClr val="FFFFFF"/>
                </a:solidFill>
                <a:latin typeface="Poppins Bold"/>
                <a:ea typeface="Poppins Bold"/>
                <a:cs typeface="Poppins Bold"/>
                <a:sym typeface="Poppins Bold"/>
              </a:endParaRPr>
            </a:p>
            <a:p>
              <a:pPr marL="0" lvl="0" indent="0" algn="l">
                <a:lnSpc>
                  <a:spcPts val="2267"/>
                </a:lnSpc>
              </a:pPr>
              <a:r>
                <a:rPr lang="en-US" sz="2000" b="1" strike="noStrike" dirty="0">
                  <a:solidFill>
                    <a:srgbClr val="FFFFFF"/>
                  </a:solidFill>
                  <a:latin typeface="Poppins Bold"/>
                  <a:ea typeface="Poppins Bold"/>
                  <a:cs typeface="Poppins Bold"/>
                  <a:sym typeface="Poppins Bold"/>
                </a:rPr>
                <a:t>P</a:t>
              </a:r>
              <a:r>
                <a:rPr lang="en-US" sz="2000" b="1" dirty="0">
                  <a:solidFill>
                    <a:srgbClr val="FFFFFF"/>
                  </a:solidFill>
                  <a:latin typeface="Poppins Bold"/>
                  <a:ea typeface="Poppins Bold"/>
                  <a:cs typeface="Poppins Bold"/>
                  <a:sym typeface="Poppins Bold"/>
                </a:rPr>
                <a:t>lan to Mitigate</a:t>
              </a:r>
            </a:p>
            <a:p>
              <a:pPr marL="0" lvl="0" indent="0" algn="l">
                <a:lnSpc>
                  <a:spcPts val="2267"/>
                </a:lnSpc>
              </a:pPr>
              <a:endParaRPr lang="en-US" sz="2000" b="1" dirty="0">
                <a:solidFill>
                  <a:srgbClr val="FFFFFF"/>
                </a:solidFill>
                <a:latin typeface="Poppins Bold"/>
                <a:ea typeface="Poppins Bold"/>
                <a:cs typeface="Poppins Bold"/>
                <a:sym typeface="Poppins Bold"/>
              </a:endParaRPr>
            </a:p>
            <a:p>
              <a:pPr marL="376539" lvl="1" indent="-188270" algn="l">
                <a:lnSpc>
                  <a:spcPts val="2267"/>
                </a:lnSpc>
                <a:buAutoNum type="arabicPeriod"/>
              </a:pPr>
              <a:r>
                <a:rPr lang="en-US" sz="2000" b="1" strike="noStrike" dirty="0">
                  <a:solidFill>
                    <a:srgbClr val="FFFFFF"/>
                  </a:solidFill>
                  <a:latin typeface="Poppins Bold"/>
                  <a:ea typeface="Poppins Bold"/>
                  <a:cs typeface="Poppins Bold"/>
                  <a:sym typeface="Poppins Bold"/>
                </a:rPr>
                <a:t>Cameras will only be used for counting people, not for identifying or recording faces.</a:t>
              </a:r>
            </a:p>
            <a:p>
              <a:pPr marL="376539" lvl="1" indent="-188270" algn="l">
                <a:lnSpc>
                  <a:spcPts val="2267"/>
                </a:lnSpc>
                <a:buAutoNum type="arabicPeriod"/>
              </a:pPr>
              <a:r>
                <a:rPr lang="en-US" sz="2000" b="1" strike="noStrike" dirty="0">
                  <a:solidFill>
                    <a:srgbClr val="FFFFFF"/>
                  </a:solidFill>
                  <a:latin typeface="Poppins Bold"/>
                  <a:ea typeface="Poppins Bold"/>
                  <a:cs typeface="Poppins Bold"/>
                  <a:sym typeface="Poppins Bold"/>
                </a:rPr>
                <a:t>Implement strict privacy guidelines similar to GDPR standards, ensuring anonymization of all data collected.</a:t>
              </a:r>
            </a:p>
            <a:p>
              <a:pPr marL="376539" lvl="1" indent="-188270" algn="l">
                <a:lnSpc>
                  <a:spcPts val="2267"/>
                </a:lnSpc>
                <a:buAutoNum type="arabicPeriod"/>
              </a:pPr>
              <a:r>
                <a:rPr lang="en-US" sz="2000" b="1" strike="noStrike" dirty="0">
                  <a:solidFill>
                    <a:srgbClr val="FFFFFF"/>
                  </a:solidFill>
                  <a:latin typeface="Poppins Bold"/>
                  <a:ea typeface="Poppins Bold"/>
                  <a:cs typeface="Poppins Bold"/>
                  <a:sym typeface="Poppins Bold"/>
                </a:rPr>
                <a:t>Clear communication with users to build trust and transparency.</a:t>
              </a:r>
            </a:p>
            <a:p>
              <a:pPr marL="0" lvl="0" indent="0" algn="l">
                <a:lnSpc>
                  <a:spcPts val="2267"/>
                </a:lnSpc>
              </a:pPr>
              <a:endParaRPr lang="en-US" sz="2000" b="1" strike="noStrike" dirty="0">
                <a:solidFill>
                  <a:srgbClr val="FFFFFF"/>
                </a:solidFill>
                <a:latin typeface="Poppins Bold"/>
                <a:ea typeface="Poppins Bold"/>
                <a:cs typeface="Poppins Bold"/>
                <a:sym typeface="Poppins Bold"/>
              </a:endParaRPr>
            </a:p>
            <a:p>
              <a:pPr marL="0" lvl="0" indent="0" algn="l">
                <a:lnSpc>
                  <a:spcPts val="2267"/>
                </a:lnSpc>
              </a:pPr>
              <a:r>
                <a:rPr lang="en-US" sz="2000" b="1" strike="noStrike" dirty="0">
                  <a:solidFill>
                    <a:srgbClr val="FFFFFF"/>
                  </a:solidFill>
                  <a:latin typeface="Poppins Bold"/>
                  <a:ea typeface="Poppins Bold"/>
                  <a:cs typeface="Poppins Bold"/>
                  <a:sym typeface="Poppins Bold"/>
                </a:rPr>
                <a:t>Similar Solutions Elsewhere</a:t>
              </a:r>
            </a:p>
            <a:p>
              <a:pPr marL="0" lvl="0" indent="0" algn="l">
                <a:lnSpc>
                  <a:spcPts val="2267"/>
                </a:lnSpc>
              </a:pPr>
              <a:endParaRPr lang="en-US" sz="2000" b="1" strike="noStrike" dirty="0">
                <a:solidFill>
                  <a:srgbClr val="FFFFFF"/>
                </a:solidFill>
                <a:latin typeface="Poppins Bold"/>
                <a:ea typeface="Poppins Bold"/>
                <a:cs typeface="Poppins Bold"/>
                <a:sym typeface="Poppins Bold"/>
              </a:endParaRPr>
            </a:p>
            <a:p>
              <a:pPr marL="0" lvl="0" indent="0" algn="l">
                <a:lnSpc>
                  <a:spcPts val="2267"/>
                </a:lnSpc>
              </a:pPr>
              <a:r>
                <a:rPr lang="en-US" sz="2000" b="1" dirty="0">
                  <a:solidFill>
                    <a:srgbClr val="FFFFFF"/>
                  </a:solidFill>
                  <a:latin typeface="Poppins Bold"/>
                  <a:ea typeface="Poppins Bold"/>
                  <a:cs typeface="Poppins Bold"/>
                  <a:sym typeface="Poppins Bold"/>
                </a:rPr>
                <a:t>Examples:</a:t>
              </a:r>
            </a:p>
            <a:p>
              <a:pPr marL="0" lvl="0" indent="0" algn="l">
                <a:lnSpc>
                  <a:spcPts val="2267"/>
                </a:lnSpc>
              </a:pPr>
              <a:endParaRPr lang="en-US" sz="2000" b="1" dirty="0">
                <a:solidFill>
                  <a:srgbClr val="FFFFFF"/>
                </a:solidFill>
                <a:latin typeface="Poppins Bold"/>
                <a:ea typeface="Poppins Bold"/>
                <a:cs typeface="Poppins Bold"/>
                <a:sym typeface="Poppins Bold"/>
              </a:endParaRPr>
            </a:p>
            <a:p>
              <a:pPr marL="376539" lvl="1" indent="-188270" algn="l">
                <a:lnSpc>
                  <a:spcPts val="2267"/>
                </a:lnSpc>
                <a:buAutoNum type="arabicPeriod"/>
              </a:pPr>
              <a:r>
                <a:rPr lang="en-US" sz="2000" b="1" strike="noStrike" dirty="0">
                  <a:solidFill>
                    <a:srgbClr val="FFFFFF"/>
                  </a:solidFill>
                  <a:latin typeface="Poppins Bold"/>
                  <a:ea typeface="Poppins Bold"/>
                  <a:cs typeface="Poppins Bold"/>
                  <a:sym typeface="Poppins Bold"/>
                </a:rPr>
                <a:t>Universities like Rutgers and UC Berkeley use apps that show gym crowd levels based on card swipes or entry sensors.</a:t>
              </a:r>
            </a:p>
            <a:p>
              <a:pPr marL="0" lvl="0" indent="0" algn="l">
                <a:lnSpc>
                  <a:spcPts val="2267"/>
                </a:lnSpc>
              </a:pPr>
              <a:endParaRPr lang="en-US" sz="2000" b="1" strike="noStrike" dirty="0">
                <a:solidFill>
                  <a:srgbClr val="FFFFFF"/>
                </a:solidFill>
                <a:latin typeface="Poppins Bold"/>
                <a:ea typeface="Poppins Bold"/>
                <a:cs typeface="Poppins Bold"/>
                <a:sym typeface="Poppins Bold"/>
              </a:endParaRPr>
            </a:p>
            <a:p>
              <a:pPr marL="0" lvl="0" indent="0" algn="l">
                <a:lnSpc>
                  <a:spcPts val="2267"/>
                </a:lnSpc>
              </a:pPr>
              <a:r>
                <a:rPr lang="en-US" sz="2000" b="1" dirty="0">
                  <a:solidFill>
                    <a:srgbClr val="FFFFFF"/>
                  </a:solidFill>
                  <a:latin typeface="Poppins Bold"/>
                  <a:ea typeface="Poppins Bold"/>
                  <a:cs typeface="Poppins Bold"/>
                  <a:sym typeface="Poppins Bold"/>
                </a:rPr>
                <a:t>Key Differences:</a:t>
              </a:r>
            </a:p>
            <a:p>
              <a:pPr marL="0" lvl="0" indent="0" algn="l">
                <a:lnSpc>
                  <a:spcPts val="2267"/>
                </a:lnSpc>
              </a:pPr>
              <a:endParaRPr lang="en-US" sz="2000" b="1" dirty="0">
                <a:solidFill>
                  <a:srgbClr val="FFFFFF"/>
                </a:solidFill>
                <a:latin typeface="Poppins Bold"/>
                <a:ea typeface="Poppins Bold"/>
                <a:cs typeface="Poppins Bold"/>
                <a:sym typeface="Poppins Bold"/>
              </a:endParaRPr>
            </a:p>
            <a:p>
              <a:pPr marL="376539" lvl="1" indent="-188270" algn="l">
                <a:lnSpc>
                  <a:spcPts val="2267"/>
                </a:lnSpc>
                <a:buAutoNum type="arabicPeriod"/>
              </a:pPr>
              <a:r>
                <a:rPr lang="en-US" sz="2000" b="1" strike="noStrike" dirty="0">
                  <a:solidFill>
                    <a:srgbClr val="FFFFFF"/>
                  </a:solidFill>
                  <a:latin typeface="Poppins Bold"/>
                  <a:ea typeface="Poppins Bold"/>
                  <a:cs typeface="Poppins Bold"/>
                  <a:sym typeface="Poppins Bold"/>
                </a:rPr>
                <a:t>Our proposal uses computer vision (CV) detection for real-time updates.</a:t>
              </a:r>
            </a:p>
            <a:p>
              <a:pPr marL="376539" lvl="1" indent="-188270" algn="l">
                <a:lnSpc>
                  <a:spcPts val="2267"/>
                </a:lnSpc>
                <a:buAutoNum type="arabicPeriod"/>
              </a:pPr>
              <a:r>
                <a:rPr lang="en-US" sz="2000" b="1" strike="noStrike" dirty="0">
                  <a:solidFill>
                    <a:srgbClr val="FFFFFF"/>
                  </a:solidFill>
                  <a:latin typeface="Poppins Bold"/>
                  <a:ea typeface="Poppins Bold"/>
                  <a:cs typeface="Poppins Bold"/>
                  <a:sym typeface="Poppins Bold"/>
                </a:rPr>
                <a:t>More precise as it can monitor specific zones inside the gym, not just overall entry data</a:t>
              </a:r>
              <a:r>
                <a:rPr lang="en-US" sz="1744" b="1" strike="noStrike" dirty="0">
                  <a:solidFill>
                    <a:srgbClr val="FFFFFF"/>
                  </a:solidFill>
                  <a:latin typeface="Poppins Bold"/>
                  <a:ea typeface="Poppins Bold"/>
                  <a:cs typeface="Poppins Bold"/>
                  <a:sym typeface="Poppins Bold"/>
                </a:rPr>
                <a:t>.</a:t>
              </a:r>
            </a:p>
          </p:txBody>
        </p:sp>
        <p:sp>
          <p:nvSpPr>
            <p:cNvPr id="11" name="AutoShape 11"/>
            <p:cNvSpPr/>
            <p:nvPr/>
          </p:nvSpPr>
          <p:spPr>
            <a:xfrm>
              <a:off x="0" y="2511487"/>
              <a:ext cx="13246611" cy="0"/>
            </a:xfrm>
            <a:prstGeom prst="line">
              <a:avLst/>
            </a:prstGeom>
            <a:ln w="115517" cap="flat">
              <a:solidFill>
                <a:srgbClr val="FFFFFF"/>
              </a:solidFill>
              <a:prstDash val="solid"/>
              <a:headEnd type="none" w="sm" len="sm"/>
              <a:tailEnd type="none" w="sm" len="sm"/>
            </a:ln>
          </p:spPr>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93189" y="-180290"/>
            <a:ext cx="18581189" cy="10647581"/>
            <a:chOff x="0" y="0"/>
            <a:chExt cx="4893811" cy="2804301"/>
          </a:xfrm>
        </p:grpSpPr>
        <p:sp>
          <p:nvSpPr>
            <p:cNvPr id="3" name="Freeform 3"/>
            <p:cNvSpPr/>
            <p:nvPr/>
          </p:nvSpPr>
          <p:spPr>
            <a:xfrm>
              <a:off x="0" y="0"/>
              <a:ext cx="4893811" cy="2804301"/>
            </a:xfrm>
            <a:custGeom>
              <a:avLst/>
              <a:gdLst/>
              <a:ahLst/>
              <a:cxnLst/>
              <a:rect l="l" t="t" r="r" b="b"/>
              <a:pathLst>
                <a:path w="4893811" h="2804301">
                  <a:moveTo>
                    <a:pt x="31249" y="0"/>
                  </a:moveTo>
                  <a:lnTo>
                    <a:pt x="4862562" y="0"/>
                  </a:lnTo>
                  <a:cubicBezTo>
                    <a:pt x="4870850" y="0"/>
                    <a:pt x="4878798" y="3292"/>
                    <a:pt x="4884658" y="9153"/>
                  </a:cubicBezTo>
                  <a:cubicBezTo>
                    <a:pt x="4890519" y="15013"/>
                    <a:pt x="4893811" y="22961"/>
                    <a:pt x="4893811" y="31249"/>
                  </a:cubicBezTo>
                  <a:lnTo>
                    <a:pt x="4893811" y="2773052"/>
                  </a:lnTo>
                  <a:cubicBezTo>
                    <a:pt x="4893811" y="2781340"/>
                    <a:pt x="4890519" y="2789288"/>
                    <a:pt x="4884658" y="2795149"/>
                  </a:cubicBezTo>
                  <a:cubicBezTo>
                    <a:pt x="4878798" y="2801009"/>
                    <a:pt x="4870850" y="2804301"/>
                    <a:pt x="4862562" y="2804301"/>
                  </a:cubicBezTo>
                  <a:lnTo>
                    <a:pt x="31249" y="2804301"/>
                  </a:lnTo>
                  <a:cubicBezTo>
                    <a:pt x="22961" y="2804301"/>
                    <a:pt x="15013" y="2801009"/>
                    <a:pt x="9153" y="2795149"/>
                  </a:cubicBezTo>
                  <a:cubicBezTo>
                    <a:pt x="3292" y="2789288"/>
                    <a:pt x="0" y="2781340"/>
                    <a:pt x="0" y="2773052"/>
                  </a:cubicBezTo>
                  <a:lnTo>
                    <a:pt x="0" y="31249"/>
                  </a:lnTo>
                  <a:cubicBezTo>
                    <a:pt x="0" y="22961"/>
                    <a:pt x="3292" y="15013"/>
                    <a:pt x="9153" y="9153"/>
                  </a:cubicBezTo>
                  <a:cubicBezTo>
                    <a:pt x="15013" y="3292"/>
                    <a:pt x="22961" y="0"/>
                    <a:pt x="31249" y="0"/>
                  </a:cubicBezTo>
                  <a:close/>
                </a:path>
              </a:pathLst>
            </a:custGeom>
            <a:solidFill>
              <a:srgbClr val="051A36"/>
            </a:solidFill>
          </p:spPr>
        </p:sp>
        <p:sp>
          <p:nvSpPr>
            <p:cNvPr id="4" name="TextBox 4"/>
            <p:cNvSpPr txBox="1"/>
            <p:nvPr/>
          </p:nvSpPr>
          <p:spPr>
            <a:xfrm>
              <a:off x="0" y="-57150"/>
              <a:ext cx="4893811" cy="2861451"/>
            </a:xfrm>
            <a:prstGeom prst="rect">
              <a:avLst/>
            </a:prstGeom>
          </p:spPr>
          <p:txBody>
            <a:bodyPr lIns="50800" tIns="50800" rIns="50800" bIns="50800" rtlCol="0" anchor="ctr"/>
            <a:lstStyle/>
            <a:p>
              <a:pPr algn="ctr">
                <a:lnSpc>
                  <a:spcPts val="2524"/>
                </a:lnSpc>
              </a:pPr>
              <a:endParaRPr/>
            </a:p>
          </p:txBody>
        </p:sp>
      </p:grpSp>
      <p:sp>
        <p:nvSpPr>
          <p:cNvPr id="5" name="AutoShape 5"/>
          <p:cNvSpPr/>
          <p:nvPr/>
        </p:nvSpPr>
        <p:spPr>
          <a:xfrm>
            <a:off x="8997405" y="0"/>
            <a:ext cx="9290595" cy="10287000"/>
          </a:xfrm>
          <a:prstGeom prst="rect">
            <a:avLst/>
          </a:prstGeom>
          <a:solidFill>
            <a:srgbClr val="FFFFFF"/>
          </a:solidFill>
        </p:spPr>
      </p:sp>
      <p:sp>
        <p:nvSpPr>
          <p:cNvPr id="6" name="TextBox 6"/>
          <p:cNvSpPr txBox="1"/>
          <p:nvPr/>
        </p:nvSpPr>
        <p:spPr>
          <a:xfrm>
            <a:off x="1979862" y="2259099"/>
            <a:ext cx="5998009" cy="5343525"/>
          </a:xfrm>
          <a:prstGeom prst="rect">
            <a:avLst/>
          </a:prstGeom>
        </p:spPr>
        <p:txBody>
          <a:bodyPr lIns="0" tIns="0" rIns="0" bIns="0" rtlCol="0" anchor="t">
            <a:spAutoFit/>
          </a:bodyPr>
          <a:lstStyle/>
          <a:p>
            <a:pPr marL="0" lvl="0" indent="0" algn="l">
              <a:lnSpc>
                <a:spcPts val="8399"/>
              </a:lnSpc>
            </a:pPr>
            <a:r>
              <a:rPr lang="en-US" sz="6999" b="1" u="none">
                <a:solidFill>
                  <a:srgbClr val="FFFFFF"/>
                </a:solidFill>
                <a:latin typeface="Poppins Bold"/>
                <a:ea typeface="Poppins Bold"/>
                <a:cs typeface="Poppins Bold"/>
                <a:sym typeface="Poppins Bold"/>
              </a:rPr>
              <a:t>Lessons Learned During Project Execution</a:t>
            </a:r>
          </a:p>
        </p:txBody>
      </p:sp>
      <p:sp>
        <p:nvSpPr>
          <p:cNvPr id="7" name="TextBox 7"/>
          <p:cNvSpPr txBox="1"/>
          <p:nvPr/>
        </p:nvSpPr>
        <p:spPr>
          <a:xfrm>
            <a:off x="9374984" y="94169"/>
            <a:ext cx="8535438" cy="10041511"/>
          </a:xfrm>
          <a:prstGeom prst="rect">
            <a:avLst/>
          </a:prstGeom>
        </p:spPr>
        <p:txBody>
          <a:bodyPr lIns="0" tIns="0" rIns="0" bIns="0" rtlCol="0" anchor="t">
            <a:spAutoFit/>
          </a:bodyPr>
          <a:lstStyle/>
          <a:p>
            <a:pPr marL="0" lvl="0" indent="0" algn="l">
              <a:lnSpc>
                <a:spcPts val="2949"/>
              </a:lnSpc>
            </a:pPr>
            <a:r>
              <a:rPr lang="en-US" sz="2106" b="1" u="none">
                <a:solidFill>
                  <a:srgbClr val="051A36"/>
                </a:solidFill>
                <a:latin typeface="Poppins Bold"/>
                <a:ea typeface="Poppins Bold"/>
                <a:cs typeface="Poppins Bold"/>
                <a:sym typeface="Poppins Bold"/>
              </a:rPr>
              <a:t>Technical Adjustments:</a:t>
            </a:r>
          </a:p>
          <a:p>
            <a:pPr marL="0" lvl="0" indent="0" algn="l">
              <a:lnSpc>
                <a:spcPts val="2949"/>
              </a:lnSpc>
            </a:pPr>
            <a:endParaRPr lang="en-US" sz="2106" b="1" u="none">
              <a:solidFill>
                <a:srgbClr val="051A36"/>
              </a:solidFill>
              <a:latin typeface="Poppins Bold"/>
              <a:ea typeface="Poppins Bold"/>
              <a:cs typeface="Poppins Bold"/>
              <a:sym typeface="Poppins Bold"/>
            </a:endParaRPr>
          </a:p>
          <a:p>
            <a:pPr marL="454806" lvl="1" indent="-227403" algn="l">
              <a:lnSpc>
                <a:spcPts val="2949"/>
              </a:lnSpc>
              <a:buFont typeface="Arial"/>
              <a:buChar char="•"/>
            </a:pPr>
            <a:r>
              <a:rPr lang="en-US" sz="2106" b="1" u="none">
                <a:solidFill>
                  <a:srgbClr val="051A36"/>
                </a:solidFill>
                <a:latin typeface="Poppins Bold"/>
                <a:ea typeface="Poppins Bold"/>
                <a:cs typeface="Poppins Bold"/>
                <a:sym typeface="Poppins Bold"/>
              </a:rPr>
              <a:t>Tuning the system for lighting differences across gym areas.</a:t>
            </a:r>
          </a:p>
          <a:p>
            <a:pPr marL="0" lvl="0" indent="0" algn="l">
              <a:lnSpc>
                <a:spcPts val="2949"/>
              </a:lnSpc>
            </a:pPr>
            <a:endParaRPr lang="en-US" sz="2106" b="1" u="none">
              <a:solidFill>
                <a:srgbClr val="051A36"/>
              </a:solidFill>
              <a:latin typeface="Poppins Bold"/>
              <a:ea typeface="Poppins Bold"/>
              <a:cs typeface="Poppins Bold"/>
              <a:sym typeface="Poppins Bold"/>
            </a:endParaRPr>
          </a:p>
          <a:p>
            <a:pPr marL="0" lvl="0" indent="0" algn="l">
              <a:lnSpc>
                <a:spcPts val="2949"/>
              </a:lnSpc>
            </a:pPr>
            <a:r>
              <a:rPr lang="en-US" sz="2106" b="1" u="none" strike="noStrike">
                <a:solidFill>
                  <a:srgbClr val="051A36"/>
                </a:solidFill>
                <a:latin typeface="Poppins Bold"/>
                <a:ea typeface="Poppins Bold"/>
                <a:cs typeface="Poppins Bold"/>
                <a:sym typeface="Poppins Bold"/>
              </a:rPr>
              <a:t>Priv</a:t>
            </a:r>
            <a:r>
              <a:rPr lang="en-US" sz="2106" b="1" u="none">
                <a:solidFill>
                  <a:srgbClr val="051A36"/>
                </a:solidFill>
                <a:latin typeface="Poppins Bold"/>
                <a:ea typeface="Poppins Bold"/>
                <a:cs typeface="Poppins Bold"/>
                <a:sym typeface="Poppins Bold"/>
              </a:rPr>
              <a:t>acy Handling</a:t>
            </a:r>
          </a:p>
          <a:p>
            <a:pPr marL="0" lvl="0" indent="0" algn="l">
              <a:lnSpc>
                <a:spcPts val="2949"/>
              </a:lnSpc>
            </a:pPr>
            <a:endParaRPr lang="en-US" sz="2106" b="1" u="none">
              <a:solidFill>
                <a:srgbClr val="051A36"/>
              </a:solidFill>
              <a:latin typeface="Poppins Bold"/>
              <a:ea typeface="Poppins Bold"/>
              <a:cs typeface="Poppins Bold"/>
              <a:sym typeface="Poppins Bold"/>
            </a:endParaRPr>
          </a:p>
          <a:p>
            <a:pPr marL="454806" lvl="1" indent="-227403" algn="l">
              <a:lnSpc>
                <a:spcPts val="2949"/>
              </a:lnSpc>
              <a:buFont typeface="Arial"/>
              <a:buChar char="•"/>
            </a:pPr>
            <a:r>
              <a:rPr lang="en-US" sz="2106" b="1" u="none" strike="noStrike">
                <a:solidFill>
                  <a:srgbClr val="051A36"/>
                </a:solidFill>
                <a:latin typeface="Poppins Bold"/>
                <a:ea typeface="Poppins Bold"/>
                <a:cs typeface="Poppins Bold"/>
                <a:sym typeface="Poppins Bold"/>
              </a:rPr>
              <a:t>Continually improving privacy protocols based on student feedback and legal standards.</a:t>
            </a:r>
          </a:p>
          <a:p>
            <a:pPr marL="0" lvl="0" indent="0" algn="l">
              <a:lnSpc>
                <a:spcPts val="2949"/>
              </a:lnSpc>
            </a:pPr>
            <a:endParaRPr lang="en-US" sz="2106" b="1" u="none" strike="noStrike">
              <a:solidFill>
                <a:srgbClr val="051A36"/>
              </a:solidFill>
              <a:latin typeface="Poppins Bold"/>
              <a:ea typeface="Poppins Bold"/>
              <a:cs typeface="Poppins Bold"/>
              <a:sym typeface="Poppins Bold"/>
            </a:endParaRPr>
          </a:p>
          <a:p>
            <a:pPr marL="0" lvl="0" indent="0" algn="l">
              <a:lnSpc>
                <a:spcPts val="2949"/>
              </a:lnSpc>
            </a:pPr>
            <a:r>
              <a:rPr lang="en-US" sz="2106" b="1" u="none" strike="noStrike">
                <a:solidFill>
                  <a:srgbClr val="051A36"/>
                </a:solidFill>
                <a:latin typeface="Poppins Bold"/>
                <a:ea typeface="Poppins Bold"/>
                <a:cs typeface="Poppins Bold"/>
                <a:sym typeface="Poppins Bold"/>
              </a:rPr>
              <a:t>Budget Adaptation:</a:t>
            </a:r>
          </a:p>
          <a:p>
            <a:pPr marL="0" lvl="0" indent="0" algn="l">
              <a:lnSpc>
                <a:spcPts val="2949"/>
              </a:lnSpc>
            </a:pPr>
            <a:endParaRPr lang="en-US" sz="2106" b="1" u="none" strike="noStrike">
              <a:solidFill>
                <a:srgbClr val="051A36"/>
              </a:solidFill>
              <a:latin typeface="Poppins Bold"/>
              <a:ea typeface="Poppins Bold"/>
              <a:cs typeface="Poppins Bold"/>
              <a:sym typeface="Poppins Bold"/>
            </a:endParaRPr>
          </a:p>
          <a:p>
            <a:pPr marL="454806" lvl="1" indent="-227403" algn="l">
              <a:lnSpc>
                <a:spcPts val="2949"/>
              </a:lnSpc>
              <a:buFont typeface="Arial"/>
              <a:buChar char="•"/>
            </a:pPr>
            <a:r>
              <a:rPr lang="en-US" sz="2106" b="1" u="none" strike="noStrike">
                <a:solidFill>
                  <a:srgbClr val="051A36"/>
                </a:solidFill>
                <a:latin typeface="Poppins Bold"/>
                <a:ea typeface="Poppins Bold"/>
                <a:cs typeface="Poppins Bold"/>
                <a:sym typeface="Poppins Bold"/>
              </a:rPr>
              <a:t>Adjusting project scope if technology costs or infrastructure needs become higher than expected.</a:t>
            </a:r>
          </a:p>
          <a:p>
            <a:pPr marL="0" lvl="0" indent="0" algn="l">
              <a:lnSpc>
                <a:spcPts val="2949"/>
              </a:lnSpc>
            </a:pPr>
            <a:endParaRPr lang="en-US" sz="2106" b="1" u="none" strike="noStrike">
              <a:solidFill>
                <a:srgbClr val="051A36"/>
              </a:solidFill>
              <a:latin typeface="Poppins Bold"/>
              <a:ea typeface="Poppins Bold"/>
              <a:cs typeface="Poppins Bold"/>
              <a:sym typeface="Poppins Bold"/>
            </a:endParaRPr>
          </a:p>
          <a:p>
            <a:pPr marL="0" lvl="0" indent="0" algn="l">
              <a:lnSpc>
                <a:spcPts val="2949"/>
              </a:lnSpc>
            </a:pPr>
            <a:r>
              <a:rPr lang="en-US" sz="2106" b="1" u="none" strike="noStrike">
                <a:solidFill>
                  <a:srgbClr val="051A36"/>
                </a:solidFill>
                <a:latin typeface="Poppins Bold"/>
                <a:ea typeface="Poppins Bold"/>
                <a:cs typeface="Poppins Bold"/>
                <a:sym typeface="Poppins Bold"/>
              </a:rPr>
              <a:t>Scalability Potential:</a:t>
            </a:r>
          </a:p>
          <a:p>
            <a:pPr marL="0" lvl="0" indent="0" algn="l">
              <a:lnSpc>
                <a:spcPts val="2949"/>
              </a:lnSpc>
            </a:pPr>
            <a:endParaRPr lang="en-US" sz="2106" b="1" u="none" strike="noStrike">
              <a:solidFill>
                <a:srgbClr val="051A36"/>
              </a:solidFill>
              <a:latin typeface="Poppins Bold"/>
              <a:ea typeface="Poppins Bold"/>
              <a:cs typeface="Poppins Bold"/>
              <a:sym typeface="Poppins Bold"/>
            </a:endParaRPr>
          </a:p>
          <a:p>
            <a:pPr marL="454806" lvl="1" indent="-227403" algn="l">
              <a:lnSpc>
                <a:spcPts val="2949"/>
              </a:lnSpc>
              <a:buAutoNum type="arabicPeriod"/>
            </a:pPr>
            <a:r>
              <a:rPr lang="en-US" sz="2106" b="1" u="none" strike="noStrike">
                <a:solidFill>
                  <a:srgbClr val="051A36"/>
                </a:solidFill>
                <a:latin typeface="Poppins Bold"/>
                <a:ea typeface="Poppins Bold"/>
                <a:cs typeface="Poppins Bold"/>
                <a:sym typeface="Poppins Bold"/>
              </a:rPr>
              <a:t>Universities like Rutgers and UC Berkeley use apps that show gym crowd levels based on card swipes or entry sensors.</a:t>
            </a:r>
          </a:p>
          <a:p>
            <a:pPr marL="0" lvl="0" indent="0" algn="l">
              <a:lnSpc>
                <a:spcPts val="2949"/>
              </a:lnSpc>
            </a:pPr>
            <a:endParaRPr lang="en-US" sz="2106" b="1" u="none" strike="noStrike">
              <a:solidFill>
                <a:srgbClr val="051A36"/>
              </a:solidFill>
              <a:latin typeface="Poppins Bold"/>
              <a:ea typeface="Poppins Bold"/>
              <a:cs typeface="Poppins Bold"/>
              <a:sym typeface="Poppins Bold"/>
            </a:endParaRPr>
          </a:p>
          <a:p>
            <a:pPr marL="0" lvl="0" indent="0" algn="l">
              <a:lnSpc>
                <a:spcPts val="2949"/>
              </a:lnSpc>
            </a:pPr>
            <a:r>
              <a:rPr lang="en-US" sz="2106" b="1" u="none">
                <a:solidFill>
                  <a:srgbClr val="051A36"/>
                </a:solidFill>
                <a:latin typeface="Poppins Bold"/>
                <a:ea typeface="Poppins Bold"/>
                <a:cs typeface="Poppins Bold"/>
                <a:sym typeface="Poppins Bold"/>
              </a:rPr>
              <a:t>Key Differences:</a:t>
            </a:r>
          </a:p>
          <a:p>
            <a:pPr marL="0" lvl="0" indent="0" algn="l">
              <a:lnSpc>
                <a:spcPts val="2949"/>
              </a:lnSpc>
            </a:pPr>
            <a:endParaRPr lang="en-US" sz="2106" b="1" u="none">
              <a:solidFill>
                <a:srgbClr val="051A36"/>
              </a:solidFill>
              <a:latin typeface="Poppins Bold"/>
              <a:ea typeface="Poppins Bold"/>
              <a:cs typeface="Poppins Bold"/>
              <a:sym typeface="Poppins Bold"/>
            </a:endParaRPr>
          </a:p>
          <a:p>
            <a:pPr marL="454806" lvl="1" indent="-227403" algn="l">
              <a:lnSpc>
                <a:spcPts val="2949"/>
              </a:lnSpc>
              <a:buAutoNum type="arabicPeriod"/>
            </a:pPr>
            <a:r>
              <a:rPr lang="en-US" sz="2106" b="1" u="none" strike="noStrike">
                <a:solidFill>
                  <a:srgbClr val="051A36"/>
                </a:solidFill>
                <a:latin typeface="Poppins Bold"/>
                <a:ea typeface="Poppins Bold"/>
                <a:cs typeface="Poppins Bold"/>
                <a:sym typeface="Poppins Bold"/>
              </a:rPr>
              <a:t>Our proposal uses computer vision (CV) detection for real-time updates.</a:t>
            </a:r>
          </a:p>
          <a:p>
            <a:pPr marL="454806" lvl="1" indent="-227403" algn="l">
              <a:lnSpc>
                <a:spcPts val="2949"/>
              </a:lnSpc>
              <a:buAutoNum type="arabicPeriod"/>
            </a:pPr>
            <a:r>
              <a:rPr lang="en-US" sz="2106" b="1" u="none" strike="noStrike">
                <a:solidFill>
                  <a:srgbClr val="051A36"/>
                </a:solidFill>
                <a:latin typeface="Poppins Bold"/>
                <a:ea typeface="Poppins Bold"/>
                <a:cs typeface="Poppins Bold"/>
                <a:sym typeface="Poppins Bold"/>
              </a:rPr>
              <a:t>More precise as it can monitor specific zones inside the gym, not just overall entry data.</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526040" y="-289368"/>
            <a:ext cx="8269427" cy="6803120"/>
            <a:chOff x="0" y="0"/>
            <a:chExt cx="2177956" cy="1791768"/>
          </a:xfrm>
        </p:grpSpPr>
        <p:sp>
          <p:nvSpPr>
            <p:cNvPr id="3" name="Freeform 3"/>
            <p:cNvSpPr/>
            <p:nvPr/>
          </p:nvSpPr>
          <p:spPr>
            <a:xfrm>
              <a:off x="0" y="0"/>
              <a:ext cx="2177956" cy="1791768"/>
            </a:xfrm>
            <a:custGeom>
              <a:avLst/>
              <a:gdLst/>
              <a:ahLst/>
              <a:cxnLst/>
              <a:rect l="l" t="t" r="r" b="b"/>
              <a:pathLst>
                <a:path w="2177956" h="1791768">
                  <a:moveTo>
                    <a:pt x="70216" y="0"/>
                  </a:moveTo>
                  <a:lnTo>
                    <a:pt x="2107740" y="0"/>
                  </a:lnTo>
                  <a:cubicBezTo>
                    <a:pt x="2126363" y="0"/>
                    <a:pt x="2144222" y="7398"/>
                    <a:pt x="2157390" y="20566"/>
                  </a:cubicBezTo>
                  <a:cubicBezTo>
                    <a:pt x="2170558" y="33734"/>
                    <a:pt x="2177956" y="51593"/>
                    <a:pt x="2177956" y="70216"/>
                  </a:cubicBezTo>
                  <a:lnTo>
                    <a:pt x="2177956" y="1721552"/>
                  </a:lnTo>
                  <a:cubicBezTo>
                    <a:pt x="2177956" y="1740175"/>
                    <a:pt x="2170558" y="1758034"/>
                    <a:pt x="2157390" y="1771202"/>
                  </a:cubicBezTo>
                  <a:cubicBezTo>
                    <a:pt x="2144222" y="1784371"/>
                    <a:pt x="2126363" y="1791768"/>
                    <a:pt x="2107740" y="1791768"/>
                  </a:cubicBezTo>
                  <a:lnTo>
                    <a:pt x="70216" y="1791768"/>
                  </a:lnTo>
                  <a:cubicBezTo>
                    <a:pt x="51593" y="1791768"/>
                    <a:pt x="33734" y="1784371"/>
                    <a:pt x="20566" y="1771202"/>
                  </a:cubicBezTo>
                  <a:cubicBezTo>
                    <a:pt x="7398" y="1758034"/>
                    <a:pt x="0" y="1740175"/>
                    <a:pt x="0" y="1721552"/>
                  </a:cubicBezTo>
                  <a:lnTo>
                    <a:pt x="0" y="70216"/>
                  </a:lnTo>
                  <a:cubicBezTo>
                    <a:pt x="0" y="51593"/>
                    <a:pt x="7398" y="33734"/>
                    <a:pt x="20566" y="20566"/>
                  </a:cubicBezTo>
                  <a:cubicBezTo>
                    <a:pt x="33734" y="7398"/>
                    <a:pt x="51593" y="0"/>
                    <a:pt x="70216" y="0"/>
                  </a:cubicBezTo>
                  <a:close/>
                </a:path>
              </a:pathLst>
            </a:custGeom>
            <a:solidFill>
              <a:srgbClr val="051A36"/>
            </a:solidFill>
          </p:spPr>
        </p:sp>
        <p:sp>
          <p:nvSpPr>
            <p:cNvPr id="4" name="TextBox 4"/>
            <p:cNvSpPr txBox="1"/>
            <p:nvPr/>
          </p:nvSpPr>
          <p:spPr>
            <a:xfrm>
              <a:off x="0" y="-57150"/>
              <a:ext cx="2177956" cy="1848918"/>
            </a:xfrm>
            <a:prstGeom prst="rect">
              <a:avLst/>
            </a:prstGeom>
          </p:spPr>
          <p:txBody>
            <a:bodyPr lIns="50800" tIns="50800" rIns="50800" bIns="50800" rtlCol="0" anchor="ctr"/>
            <a:lstStyle/>
            <a:p>
              <a:pPr algn="ctr">
                <a:lnSpc>
                  <a:spcPts val="2524"/>
                </a:lnSpc>
              </a:pPr>
              <a:endParaRPr/>
            </a:p>
          </p:txBody>
        </p:sp>
      </p:grpSp>
      <p:grpSp>
        <p:nvGrpSpPr>
          <p:cNvPr id="5" name="Group 5"/>
          <p:cNvGrpSpPr/>
          <p:nvPr/>
        </p:nvGrpSpPr>
        <p:grpSpPr>
          <a:xfrm>
            <a:off x="10205793" y="1768026"/>
            <a:ext cx="6574288" cy="5107244"/>
            <a:chOff x="0" y="0"/>
            <a:chExt cx="1128683" cy="876819"/>
          </a:xfrm>
        </p:grpSpPr>
        <p:sp>
          <p:nvSpPr>
            <p:cNvPr id="6" name="Freeform 6"/>
            <p:cNvSpPr/>
            <p:nvPr/>
          </p:nvSpPr>
          <p:spPr>
            <a:xfrm>
              <a:off x="0" y="0"/>
              <a:ext cx="1128683" cy="876819"/>
            </a:xfrm>
            <a:custGeom>
              <a:avLst/>
              <a:gdLst/>
              <a:ahLst/>
              <a:cxnLst/>
              <a:rect l="l" t="t" r="r" b="b"/>
              <a:pathLst>
                <a:path w="1128683" h="876819">
                  <a:moveTo>
                    <a:pt x="50637" y="0"/>
                  </a:moveTo>
                  <a:lnTo>
                    <a:pt x="1078046" y="0"/>
                  </a:lnTo>
                  <a:cubicBezTo>
                    <a:pt x="1106012" y="0"/>
                    <a:pt x="1128683" y="22671"/>
                    <a:pt x="1128683" y="50637"/>
                  </a:cubicBezTo>
                  <a:lnTo>
                    <a:pt x="1128683" y="826182"/>
                  </a:lnTo>
                  <a:cubicBezTo>
                    <a:pt x="1128683" y="839612"/>
                    <a:pt x="1123348" y="852492"/>
                    <a:pt x="1113852" y="861988"/>
                  </a:cubicBezTo>
                  <a:cubicBezTo>
                    <a:pt x="1104356" y="871484"/>
                    <a:pt x="1091476" y="876819"/>
                    <a:pt x="1078046" y="876819"/>
                  </a:cubicBezTo>
                  <a:lnTo>
                    <a:pt x="50637" y="876819"/>
                  </a:lnTo>
                  <a:cubicBezTo>
                    <a:pt x="22671" y="876819"/>
                    <a:pt x="0" y="854148"/>
                    <a:pt x="0" y="826182"/>
                  </a:cubicBezTo>
                  <a:lnTo>
                    <a:pt x="0" y="50637"/>
                  </a:lnTo>
                  <a:cubicBezTo>
                    <a:pt x="0" y="22671"/>
                    <a:pt x="22671" y="0"/>
                    <a:pt x="50637" y="0"/>
                  </a:cubicBezTo>
                  <a:close/>
                </a:path>
              </a:pathLst>
            </a:custGeom>
            <a:blipFill>
              <a:blip r:embed="rId2"/>
              <a:stretch>
                <a:fillRect l="-19053" r="-19053"/>
              </a:stretch>
            </a:blipFill>
            <a:ln w="171450" cap="rnd">
              <a:solidFill>
                <a:srgbClr val="FF6F15"/>
              </a:solidFill>
              <a:prstDash val="solid"/>
              <a:round/>
            </a:ln>
          </p:spPr>
        </p:sp>
      </p:grpSp>
      <p:sp>
        <p:nvSpPr>
          <p:cNvPr id="7" name="TextBox 7"/>
          <p:cNvSpPr txBox="1"/>
          <p:nvPr/>
        </p:nvSpPr>
        <p:spPr>
          <a:xfrm>
            <a:off x="484586" y="2722578"/>
            <a:ext cx="9721207" cy="7622555"/>
          </a:xfrm>
          <a:prstGeom prst="rect">
            <a:avLst/>
          </a:prstGeom>
        </p:spPr>
        <p:txBody>
          <a:bodyPr lIns="0" tIns="0" rIns="0" bIns="0" rtlCol="0" anchor="t">
            <a:spAutoFit/>
          </a:bodyPr>
          <a:lstStyle/>
          <a:p>
            <a:pPr algn="l">
              <a:lnSpc>
                <a:spcPts val="3534"/>
              </a:lnSpc>
            </a:pPr>
            <a:r>
              <a:rPr lang="en-US" sz="2524" b="1">
                <a:solidFill>
                  <a:srgbClr val="051A36"/>
                </a:solidFill>
                <a:latin typeface="Poppins Bold"/>
                <a:ea typeface="Poppins Bold"/>
                <a:cs typeface="Poppins Bold"/>
                <a:sym typeface="Poppins Bold"/>
              </a:rPr>
              <a:t> 1. Can the Solution Scale?</a:t>
            </a:r>
          </a:p>
          <a:p>
            <a:pPr algn="l">
              <a:lnSpc>
                <a:spcPts val="3534"/>
              </a:lnSpc>
            </a:pPr>
            <a:r>
              <a:rPr lang="en-US" sz="2524" b="1">
                <a:solidFill>
                  <a:srgbClr val="051A36"/>
                </a:solidFill>
                <a:latin typeface="Poppins Bold"/>
                <a:ea typeface="Poppins Bold"/>
                <a:cs typeface="Poppins Bold"/>
                <a:sym typeface="Poppins Bold"/>
              </a:rPr>
              <a:t>Yes, the solution can easily be expanded to other areas        within SDFC (like pools, yoga rooms, and fitness studios).</a:t>
            </a:r>
          </a:p>
          <a:p>
            <a:pPr algn="l">
              <a:lnSpc>
                <a:spcPts val="3534"/>
              </a:lnSpc>
            </a:pPr>
            <a:r>
              <a:rPr lang="en-US" sz="2524" b="1">
                <a:solidFill>
                  <a:srgbClr val="051A36"/>
                </a:solidFill>
                <a:latin typeface="Poppins Bold"/>
                <a:ea typeface="Poppins Bold"/>
                <a:cs typeface="Poppins Bold"/>
                <a:sym typeface="Poppins Bold"/>
              </a:rPr>
              <a:t>2. Expansion Opportunities:</a:t>
            </a:r>
          </a:p>
          <a:p>
            <a:pPr marL="545020" lvl="1" indent="-272510" algn="l">
              <a:lnSpc>
                <a:spcPts val="3534"/>
              </a:lnSpc>
              <a:buFont typeface="Arial"/>
              <a:buChar char="•"/>
            </a:pPr>
            <a:r>
              <a:rPr lang="en-US" sz="2524" b="1">
                <a:solidFill>
                  <a:srgbClr val="051A36"/>
                </a:solidFill>
                <a:latin typeface="Poppins Bold"/>
                <a:ea typeface="Poppins Bold"/>
                <a:cs typeface="Poppins Bold"/>
                <a:sym typeface="Poppins Bold"/>
              </a:rPr>
              <a:t>Deploy across multiple ASU gyms and recreation centers.</a:t>
            </a:r>
          </a:p>
          <a:p>
            <a:pPr marL="545020" lvl="1" indent="-272510" algn="l">
              <a:lnSpc>
                <a:spcPts val="3534"/>
              </a:lnSpc>
              <a:spcBef>
                <a:spcPct val="0"/>
              </a:spcBef>
              <a:buFont typeface="Arial"/>
              <a:buChar char="•"/>
            </a:pPr>
            <a:r>
              <a:rPr lang="en-US" sz="2524" b="1">
                <a:solidFill>
                  <a:srgbClr val="051A36"/>
                </a:solidFill>
                <a:latin typeface="Poppins Bold"/>
                <a:ea typeface="Poppins Bold"/>
                <a:cs typeface="Poppins Bold"/>
                <a:sym typeface="Poppins Bold"/>
              </a:rPr>
              <a:t>Extend to other universities, public gyms, malls, libraries, and airports for crowd management.</a:t>
            </a:r>
          </a:p>
          <a:p>
            <a:pPr marL="545020" lvl="1" indent="-272510" algn="l">
              <a:lnSpc>
                <a:spcPts val="3534"/>
              </a:lnSpc>
              <a:spcBef>
                <a:spcPct val="0"/>
              </a:spcBef>
              <a:buFont typeface="Arial"/>
              <a:buChar char="•"/>
            </a:pPr>
            <a:r>
              <a:rPr lang="en-US" sz="2524" b="1">
                <a:solidFill>
                  <a:srgbClr val="051A36"/>
                </a:solidFill>
                <a:latin typeface="Poppins Bold"/>
                <a:ea typeface="Poppins Bold"/>
                <a:cs typeface="Poppins Bold"/>
                <a:sym typeface="Poppins Bold"/>
              </a:rPr>
              <a:t>Adapt the system for event spaces like stadiums, concerts, or conventions.</a:t>
            </a:r>
          </a:p>
          <a:p>
            <a:pPr algn="l">
              <a:lnSpc>
                <a:spcPts val="3534"/>
              </a:lnSpc>
              <a:spcBef>
                <a:spcPct val="0"/>
              </a:spcBef>
            </a:pPr>
            <a:r>
              <a:rPr lang="en-US" sz="2524" b="1">
                <a:solidFill>
                  <a:srgbClr val="051A36"/>
                </a:solidFill>
                <a:latin typeface="Poppins Bold"/>
                <a:ea typeface="Poppins Bold"/>
                <a:cs typeface="Poppins Bold"/>
                <a:sym typeface="Poppins Bold"/>
              </a:rPr>
              <a:t>3. How to Scale:</a:t>
            </a:r>
          </a:p>
          <a:p>
            <a:pPr marL="545020" lvl="1" indent="-272510" algn="l">
              <a:lnSpc>
                <a:spcPts val="3534"/>
              </a:lnSpc>
              <a:spcBef>
                <a:spcPct val="0"/>
              </a:spcBef>
              <a:buFont typeface="Arial"/>
              <a:buChar char="•"/>
            </a:pPr>
            <a:r>
              <a:rPr lang="en-US" sz="2524" b="1">
                <a:solidFill>
                  <a:srgbClr val="051A36"/>
                </a:solidFill>
                <a:latin typeface="Poppins Bold"/>
                <a:ea typeface="Poppins Bold"/>
                <a:cs typeface="Poppins Bold"/>
                <a:sym typeface="Poppins Bold"/>
              </a:rPr>
              <a:t>Add more camera feeds and server capacity.</a:t>
            </a:r>
          </a:p>
          <a:p>
            <a:pPr marL="545020" lvl="1" indent="-272510" algn="l">
              <a:lnSpc>
                <a:spcPts val="3534"/>
              </a:lnSpc>
              <a:spcBef>
                <a:spcPct val="0"/>
              </a:spcBef>
              <a:buFont typeface="Arial"/>
              <a:buChar char="•"/>
            </a:pPr>
            <a:r>
              <a:rPr lang="en-US" sz="2524" b="1">
                <a:solidFill>
                  <a:srgbClr val="051A36"/>
                </a:solidFill>
                <a:latin typeface="Poppins Bold"/>
                <a:ea typeface="Poppins Bold"/>
                <a:cs typeface="Poppins Bold"/>
                <a:sym typeface="Poppins Bold"/>
              </a:rPr>
              <a:t>Customize heatmaps based on different facility layouts.</a:t>
            </a:r>
          </a:p>
          <a:p>
            <a:pPr marL="545020" lvl="1" indent="-272510" algn="l">
              <a:lnSpc>
                <a:spcPts val="3534"/>
              </a:lnSpc>
              <a:spcBef>
                <a:spcPct val="0"/>
              </a:spcBef>
              <a:buFont typeface="Arial"/>
              <a:buChar char="•"/>
            </a:pPr>
            <a:r>
              <a:rPr lang="en-US" sz="2524" b="1">
                <a:solidFill>
                  <a:srgbClr val="051A36"/>
                </a:solidFill>
                <a:latin typeface="Poppins Bold"/>
                <a:ea typeface="Poppins Bold"/>
                <a:cs typeface="Poppins Bold"/>
                <a:sym typeface="Poppins Bold"/>
              </a:rPr>
              <a:t>Train the model with new data specific to each environmen</a:t>
            </a:r>
          </a:p>
          <a:p>
            <a:pPr algn="l">
              <a:lnSpc>
                <a:spcPts val="3534"/>
              </a:lnSpc>
              <a:spcBef>
                <a:spcPct val="0"/>
              </a:spcBef>
            </a:pPr>
            <a:endParaRPr lang="en-US" sz="2524" b="1">
              <a:solidFill>
                <a:srgbClr val="051A36"/>
              </a:solidFill>
              <a:latin typeface="Poppins Bold"/>
              <a:ea typeface="Poppins Bold"/>
              <a:cs typeface="Poppins Bold"/>
              <a:sym typeface="Poppins Bold"/>
            </a:endParaRPr>
          </a:p>
        </p:txBody>
      </p:sp>
      <p:sp>
        <p:nvSpPr>
          <p:cNvPr id="8" name="TextBox 8"/>
          <p:cNvSpPr txBox="1"/>
          <p:nvPr/>
        </p:nvSpPr>
        <p:spPr>
          <a:xfrm>
            <a:off x="627746" y="529876"/>
            <a:ext cx="10395399" cy="2063341"/>
          </a:xfrm>
          <a:prstGeom prst="rect">
            <a:avLst/>
          </a:prstGeom>
        </p:spPr>
        <p:txBody>
          <a:bodyPr lIns="0" tIns="0" rIns="0" bIns="0" rtlCol="0" anchor="t">
            <a:spAutoFit/>
          </a:bodyPr>
          <a:lstStyle/>
          <a:p>
            <a:pPr marL="0" lvl="0" indent="0" algn="l">
              <a:lnSpc>
                <a:spcPts val="7832"/>
              </a:lnSpc>
            </a:pPr>
            <a:r>
              <a:rPr lang="en-US" sz="7185" b="1">
                <a:solidFill>
                  <a:srgbClr val="051A36"/>
                </a:solidFill>
                <a:latin typeface="Poppins Bold"/>
                <a:ea typeface="Poppins Bold"/>
                <a:cs typeface="Poppins Bold"/>
                <a:sym typeface="Poppins Bold"/>
              </a:rPr>
              <a:t>Scalability of the Solution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33692" y="-759771"/>
            <a:ext cx="3348292" cy="11184648"/>
            <a:chOff x="0" y="0"/>
            <a:chExt cx="1828020" cy="2945751"/>
          </a:xfrm>
        </p:grpSpPr>
        <p:sp>
          <p:nvSpPr>
            <p:cNvPr id="3" name="Freeform 3"/>
            <p:cNvSpPr/>
            <p:nvPr/>
          </p:nvSpPr>
          <p:spPr>
            <a:xfrm>
              <a:off x="0" y="0"/>
              <a:ext cx="1828020" cy="2945751"/>
            </a:xfrm>
            <a:custGeom>
              <a:avLst/>
              <a:gdLst/>
              <a:ahLst/>
              <a:cxnLst/>
              <a:rect l="l" t="t" r="r" b="b"/>
              <a:pathLst>
                <a:path w="1828020" h="2945751">
                  <a:moveTo>
                    <a:pt x="83657" y="0"/>
                  </a:moveTo>
                  <a:lnTo>
                    <a:pt x="1744363" y="0"/>
                  </a:lnTo>
                  <a:cubicBezTo>
                    <a:pt x="1790566" y="0"/>
                    <a:pt x="1828020" y="37455"/>
                    <a:pt x="1828020" y="83657"/>
                  </a:cubicBezTo>
                  <a:lnTo>
                    <a:pt x="1828020" y="2862094"/>
                  </a:lnTo>
                  <a:cubicBezTo>
                    <a:pt x="1828020" y="2884281"/>
                    <a:pt x="1819206" y="2905559"/>
                    <a:pt x="1803517" y="2921248"/>
                  </a:cubicBezTo>
                  <a:cubicBezTo>
                    <a:pt x="1787829" y="2936937"/>
                    <a:pt x="1766550" y="2945751"/>
                    <a:pt x="1744363" y="2945751"/>
                  </a:cubicBezTo>
                  <a:lnTo>
                    <a:pt x="83657" y="2945751"/>
                  </a:lnTo>
                  <a:cubicBezTo>
                    <a:pt x="61470" y="2945751"/>
                    <a:pt x="40191" y="2936937"/>
                    <a:pt x="24503" y="2921248"/>
                  </a:cubicBezTo>
                  <a:cubicBezTo>
                    <a:pt x="8814" y="2905559"/>
                    <a:pt x="0" y="2884281"/>
                    <a:pt x="0" y="2862094"/>
                  </a:cubicBezTo>
                  <a:lnTo>
                    <a:pt x="0" y="83657"/>
                  </a:lnTo>
                  <a:cubicBezTo>
                    <a:pt x="0" y="61470"/>
                    <a:pt x="8814" y="40191"/>
                    <a:pt x="24503" y="24503"/>
                  </a:cubicBezTo>
                  <a:cubicBezTo>
                    <a:pt x="40191" y="8814"/>
                    <a:pt x="61470" y="0"/>
                    <a:pt x="83657" y="0"/>
                  </a:cubicBezTo>
                  <a:close/>
                </a:path>
              </a:pathLst>
            </a:custGeom>
            <a:solidFill>
              <a:srgbClr val="051A36"/>
            </a:solidFill>
          </p:spPr>
        </p:sp>
        <p:sp>
          <p:nvSpPr>
            <p:cNvPr id="4" name="TextBox 4"/>
            <p:cNvSpPr txBox="1"/>
            <p:nvPr/>
          </p:nvSpPr>
          <p:spPr>
            <a:xfrm>
              <a:off x="0" y="-57150"/>
              <a:ext cx="1828020" cy="3002901"/>
            </a:xfrm>
            <a:prstGeom prst="rect">
              <a:avLst/>
            </a:prstGeom>
          </p:spPr>
          <p:txBody>
            <a:bodyPr lIns="50800" tIns="50800" rIns="50800" bIns="50800" rtlCol="0" anchor="ctr"/>
            <a:lstStyle/>
            <a:p>
              <a:pPr algn="ctr">
                <a:lnSpc>
                  <a:spcPts val="2524"/>
                </a:lnSpc>
              </a:pPr>
              <a:endParaRPr/>
            </a:p>
          </p:txBody>
        </p:sp>
      </p:grpSp>
      <p:sp>
        <p:nvSpPr>
          <p:cNvPr id="9" name="TextBox 9"/>
          <p:cNvSpPr txBox="1"/>
          <p:nvPr/>
        </p:nvSpPr>
        <p:spPr>
          <a:xfrm>
            <a:off x="4167940" y="495300"/>
            <a:ext cx="12824660" cy="903324"/>
          </a:xfrm>
          <a:prstGeom prst="rect">
            <a:avLst/>
          </a:prstGeom>
        </p:spPr>
        <p:txBody>
          <a:bodyPr wrap="square" lIns="0" tIns="0" rIns="0" bIns="0" rtlCol="0" anchor="t">
            <a:spAutoFit/>
          </a:bodyPr>
          <a:lstStyle/>
          <a:p>
            <a:pPr marL="0" lvl="0" indent="0" algn="l">
              <a:lnSpc>
                <a:spcPts val="7640"/>
              </a:lnSpc>
            </a:pPr>
            <a:r>
              <a:rPr lang="en-US" sz="4800" b="1" dirty="0">
                <a:solidFill>
                  <a:srgbClr val="051A36"/>
                </a:solidFill>
                <a:latin typeface="Poppins Bold"/>
                <a:ea typeface="Poppins Bold"/>
                <a:cs typeface="Poppins Bold"/>
                <a:sym typeface="Poppins Bold"/>
              </a:rPr>
              <a:t>Before we move on to training process…</a:t>
            </a:r>
          </a:p>
        </p:txBody>
      </p:sp>
      <p:sp>
        <p:nvSpPr>
          <p:cNvPr id="12" name="Rectangle 11">
            <a:extLst>
              <a:ext uri="{FF2B5EF4-FFF2-40B4-BE49-F238E27FC236}">
                <a16:creationId xmlns:a16="http://schemas.microsoft.com/office/drawing/2014/main" id="{62A12CD2-B8F7-D42E-AE1B-13E0AFEF450D}"/>
              </a:ext>
            </a:extLst>
          </p:cNvPr>
          <p:cNvSpPr/>
          <p:nvPr/>
        </p:nvSpPr>
        <p:spPr>
          <a:xfrm>
            <a:off x="1066800" y="342900"/>
            <a:ext cx="2438400" cy="2968373"/>
          </a:xfrm>
          <a:prstGeom prst="rect">
            <a:avLst/>
          </a:prstGeom>
          <a:solidFill>
            <a:schemeClr val="accent6">
              <a:lumMod val="75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4" name="TextBox 13">
            <a:extLst>
              <a:ext uri="{FF2B5EF4-FFF2-40B4-BE49-F238E27FC236}">
                <a16:creationId xmlns:a16="http://schemas.microsoft.com/office/drawing/2014/main" id="{450B8EDA-BEB3-2465-908E-9427F3C103A7}"/>
              </a:ext>
            </a:extLst>
          </p:cNvPr>
          <p:cNvSpPr txBox="1"/>
          <p:nvPr/>
        </p:nvSpPr>
        <p:spPr>
          <a:xfrm>
            <a:off x="4648200" y="1834479"/>
            <a:ext cx="9560256" cy="584775"/>
          </a:xfrm>
          <a:prstGeom prst="rect">
            <a:avLst/>
          </a:prstGeom>
          <a:noFill/>
        </p:spPr>
        <p:txBody>
          <a:bodyPr wrap="square">
            <a:spAutoFit/>
          </a:bodyPr>
          <a:lstStyle/>
          <a:p>
            <a:r>
              <a:rPr lang="en-US" sz="3200" b="1" dirty="0"/>
              <a:t>1. Which part of your overall solution uses CV?</a:t>
            </a:r>
          </a:p>
        </p:txBody>
      </p:sp>
      <p:sp>
        <p:nvSpPr>
          <p:cNvPr id="16" name="TextBox 15">
            <a:extLst>
              <a:ext uri="{FF2B5EF4-FFF2-40B4-BE49-F238E27FC236}">
                <a16:creationId xmlns:a16="http://schemas.microsoft.com/office/drawing/2014/main" id="{99CFA7B7-089B-2EE1-0205-2ACBAD90AF1B}"/>
              </a:ext>
            </a:extLst>
          </p:cNvPr>
          <p:cNvSpPr txBox="1"/>
          <p:nvPr/>
        </p:nvSpPr>
        <p:spPr>
          <a:xfrm>
            <a:off x="5181600" y="2551170"/>
            <a:ext cx="11811000" cy="954107"/>
          </a:xfrm>
          <a:prstGeom prst="rect">
            <a:avLst/>
          </a:prstGeom>
          <a:noFill/>
        </p:spPr>
        <p:txBody>
          <a:bodyPr wrap="square">
            <a:spAutoFit/>
          </a:bodyPr>
          <a:lstStyle/>
          <a:p>
            <a:r>
              <a:rPr lang="en-US" sz="2800" dirty="0"/>
              <a:t>We use Computer Vision to detect human presence in gym frames, which is critical for generating crowd density heatmaps over time.</a:t>
            </a:r>
          </a:p>
        </p:txBody>
      </p:sp>
      <p:sp>
        <p:nvSpPr>
          <p:cNvPr id="18" name="TextBox 17">
            <a:extLst>
              <a:ext uri="{FF2B5EF4-FFF2-40B4-BE49-F238E27FC236}">
                <a16:creationId xmlns:a16="http://schemas.microsoft.com/office/drawing/2014/main" id="{125038C1-5FAF-B0E8-FE63-64F996FC9BD1}"/>
              </a:ext>
            </a:extLst>
          </p:cNvPr>
          <p:cNvSpPr txBox="1"/>
          <p:nvPr/>
        </p:nvSpPr>
        <p:spPr>
          <a:xfrm>
            <a:off x="4648200" y="4070158"/>
            <a:ext cx="9560256" cy="584775"/>
          </a:xfrm>
          <a:prstGeom prst="rect">
            <a:avLst/>
          </a:prstGeom>
          <a:noFill/>
        </p:spPr>
        <p:txBody>
          <a:bodyPr wrap="square">
            <a:spAutoFit/>
          </a:bodyPr>
          <a:lstStyle/>
          <a:p>
            <a:r>
              <a:rPr lang="en-US" sz="3200" b="1" dirty="0"/>
              <a:t>2. Why is CV required here?</a:t>
            </a:r>
          </a:p>
        </p:txBody>
      </p:sp>
      <p:sp>
        <p:nvSpPr>
          <p:cNvPr id="20" name="TextBox 19">
            <a:extLst>
              <a:ext uri="{FF2B5EF4-FFF2-40B4-BE49-F238E27FC236}">
                <a16:creationId xmlns:a16="http://schemas.microsoft.com/office/drawing/2014/main" id="{C6AAB5AB-4656-6A4E-E5AB-CF7BAAD1376E}"/>
              </a:ext>
            </a:extLst>
          </p:cNvPr>
          <p:cNvSpPr txBox="1"/>
          <p:nvPr/>
        </p:nvSpPr>
        <p:spPr>
          <a:xfrm>
            <a:off x="5148618" y="4827023"/>
            <a:ext cx="12148782" cy="1384995"/>
          </a:xfrm>
          <a:prstGeom prst="rect">
            <a:avLst/>
          </a:prstGeom>
          <a:noFill/>
        </p:spPr>
        <p:txBody>
          <a:bodyPr wrap="square">
            <a:spAutoFit/>
          </a:bodyPr>
          <a:lstStyle/>
          <a:p>
            <a:r>
              <a:rPr lang="en-US" sz="2800" dirty="0">
                <a:highlight>
                  <a:srgbClr val="FFFF00"/>
                </a:highlight>
              </a:rPr>
              <a:t>Manually labeling people in thousands of images is time-consuming, prone to error, and not scalable. CV enables automatic detection and consistent crowd analysis, essential for real-time or large-scale monitoring.</a:t>
            </a:r>
          </a:p>
        </p:txBody>
      </p:sp>
      <p:sp>
        <p:nvSpPr>
          <p:cNvPr id="22" name="TextBox 21">
            <a:extLst>
              <a:ext uri="{FF2B5EF4-FFF2-40B4-BE49-F238E27FC236}">
                <a16:creationId xmlns:a16="http://schemas.microsoft.com/office/drawing/2014/main" id="{A5B19DE1-C3CC-20F3-FD53-5D42A894D6DB}"/>
              </a:ext>
            </a:extLst>
          </p:cNvPr>
          <p:cNvSpPr txBox="1"/>
          <p:nvPr/>
        </p:nvSpPr>
        <p:spPr>
          <a:xfrm>
            <a:off x="4648200" y="6893047"/>
            <a:ext cx="9560256" cy="584775"/>
          </a:xfrm>
          <a:prstGeom prst="rect">
            <a:avLst/>
          </a:prstGeom>
          <a:noFill/>
        </p:spPr>
        <p:txBody>
          <a:bodyPr wrap="square">
            <a:spAutoFit/>
          </a:bodyPr>
          <a:lstStyle/>
          <a:p>
            <a:r>
              <a:rPr lang="en-US" sz="3200" b="1" dirty="0"/>
              <a:t>3. What CV model did you use?</a:t>
            </a:r>
          </a:p>
        </p:txBody>
      </p:sp>
      <p:sp>
        <p:nvSpPr>
          <p:cNvPr id="27" name="TextBox 26">
            <a:extLst>
              <a:ext uri="{FF2B5EF4-FFF2-40B4-BE49-F238E27FC236}">
                <a16:creationId xmlns:a16="http://schemas.microsoft.com/office/drawing/2014/main" id="{A1153717-4E13-3C49-368B-CCFC61B8802F}"/>
              </a:ext>
            </a:extLst>
          </p:cNvPr>
          <p:cNvSpPr txBox="1"/>
          <p:nvPr/>
        </p:nvSpPr>
        <p:spPr>
          <a:xfrm>
            <a:off x="5148618" y="7648590"/>
            <a:ext cx="9560256" cy="523220"/>
          </a:xfrm>
          <a:prstGeom prst="rect">
            <a:avLst/>
          </a:prstGeom>
          <a:noFill/>
        </p:spPr>
        <p:txBody>
          <a:bodyPr wrap="square">
            <a:spAutoFit/>
          </a:bodyPr>
          <a:lstStyle/>
          <a:p>
            <a:r>
              <a:rPr lang="en-US" sz="2800" dirty="0"/>
              <a:t>OpenCV’s </a:t>
            </a:r>
            <a:r>
              <a:rPr lang="en-US" sz="2800" b="1" dirty="0"/>
              <a:t>HOG + SVM-based Default People Detector</a:t>
            </a:r>
            <a:endParaRPr lang="en-US" sz="2800" dirty="0"/>
          </a:p>
        </p:txBody>
      </p:sp>
      <p:sp>
        <p:nvSpPr>
          <p:cNvPr id="29" name="TextBox 28">
            <a:extLst>
              <a:ext uri="{FF2B5EF4-FFF2-40B4-BE49-F238E27FC236}">
                <a16:creationId xmlns:a16="http://schemas.microsoft.com/office/drawing/2014/main" id="{0FA05C3C-9F5A-38E4-A512-A67AFEC22665}"/>
              </a:ext>
            </a:extLst>
          </p:cNvPr>
          <p:cNvSpPr txBox="1"/>
          <p:nvPr/>
        </p:nvSpPr>
        <p:spPr>
          <a:xfrm>
            <a:off x="5148618" y="8343900"/>
            <a:ext cx="11569890" cy="954107"/>
          </a:xfrm>
          <a:prstGeom prst="rect">
            <a:avLst/>
          </a:prstGeom>
          <a:noFill/>
        </p:spPr>
        <p:txBody>
          <a:bodyPr wrap="square">
            <a:spAutoFit/>
          </a:bodyPr>
          <a:lstStyle/>
          <a:p>
            <a:r>
              <a:rPr lang="en-US" sz="2800" dirty="0"/>
              <a:t>Extracts gradient-based features (HOG) and classifies regions as containing a person or not using a pre-trained SVM.</a:t>
            </a:r>
          </a:p>
        </p:txBody>
      </p:sp>
    </p:spTree>
    <p:extLst>
      <p:ext uri="{BB962C8B-B14F-4D97-AF65-F5344CB8AC3E}">
        <p14:creationId xmlns:p14="http://schemas.microsoft.com/office/powerpoint/2010/main" val="25485097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0"/>
          <p:cNvSpPr txBox="1"/>
          <p:nvPr/>
        </p:nvSpPr>
        <p:spPr>
          <a:xfrm>
            <a:off x="559950" y="666257"/>
            <a:ext cx="10298918" cy="982641"/>
          </a:xfrm>
          <a:prstGeom prst="rect">
            <a:avLst/>
          </a:prstGeom>
        </p:spPr>
        <p:txBody>
          <a:bodyPr lIns="0" tIns="0" rIns="0" bIns="0" rtlCol="0" anchor="t">
            <a:spAutoFit/>
          </a:bodyPr>
          <a:lstStyle/>
          <a:p>
            <a:pPr marL="0" lvl="0" indent="0" algn="l">
              <a:lnSpc>
                <a:spcPts val="7640"/>
              </a:lnSpc>
            </a:pPr>
            <a:r>
              <a:rPr lang="en-US" sz="7200" b="1" dirty="0"/>
              <a:t>Model Training Details</a:t>
            </a:r>
            <a:endParaRPr lang="en-US" sz="7009" b="1" dirty="0">
              <a:solidFill>
                <a:srgbClr val="051A36"/>
              </a:solidFill>
              <a:latin typeface="Poppins Bold"/>
              <a:ea typeface="Poppins Bold"/>
              <a:cs typeface="Poppins Bold"/>
              <a:sym typeface="Poppins Bold"/>
            </a:endParaRPr>
          </a:p>
        </p:txBody>
      </p:sp>
      <p:pic>
        <p:nvPicPr>
          <p:cNvPr id="12" name="Picture 11">
            <a:extLst>
              <a:ext uri="{FF2B5EF4-FFF2-40B4-BE49-F238E27FC236}">
                <a16:creationId xmlns:a16="http://schemas.microsoft.com/office/drawing/2014/main" id="{12131CA1-F35B-D4EF-B232-257FAD9B0AA4}"/>
              </a:ext>
            </a:extLst>
          </p:cNvPr>
          <p:cNvPicPr>
            <a:picLocks noChangeAspect="1"/>
          </p:cNvPicPr>
          <p:nvPr/>
        </p:nvPicPr>
        <p:blipFill>
          <a:blip r:embed="rId2"/>
          <a:stretch>
            <a:fillRect/>
          </a:stretch>
        </p:blipFill>
        <p:spPr>
          <a:xfrm>
            <a:off x="544181" y="2915901"/>
            <a:ext cx="8061870" cy="3804950"/>
          </a:xfrm>
          <a:prstGeom prst="rect">
            <a:avLst/>
          </a:prstGeom>
        </p:spPr>
      </p:pic>
      <p:grpSp>
        <p:nvGrpSpPr>
          <p:cNvPr id="2" name="Group 2"/>
          <p:cNvGrpSpPr/>
          <p:nvPr/>
        </p:nvGrpSpPr>
        <p:grpSpPr>
          <a:xfrm>
            <a:off x="3581400" y="2677737"/>
            <a:ext cx="5857668" cy="1013983"/>
            <a:chOff x="0" y="-57150"/>
            <a:chExt cx="3415866" cy="1848918"/>
          </a:xfrm>
        </p:grpSpPr>
        <p:sp>
          <p:nvSpPr>
            <p:cNvPr id="3" name="Freeform 3"/>
            <p:cNvSpPr/>
            <p:nvPr/>
          </p:nvSpPr>
          <p:spPr>
            <a:xfrm>
              <a:off x="0" y="1"/>
              <a:ext cx="3415866" cy="1111558"/>
            </a:xfrm>
            <a:custGeom>
              <a:avLst/>
              <a:gdLst/>
              <a:ahLst/>
              <a:cxnLst/>
              <a:rect l="l" t="t" r="r" b="b"/>
              <a:pathLst>
                <a:path w="2177956" h="1791768">
                  <a:moveTo>
                    <a:pt x="70216" y="0"/>
                  </a:moveTo>
                  <a:lnTo>
                    <a:pt x="2107740" y="0"/>
                  </a:lnTo>
                  <a:cubicBezTo>
                    <a:pt x="2126363" y="0"/>
                    <a:pt x="2144222" y="7398"/>
                    <a:pt x="2157390" y="20566"/>
                  </a:cubicBezTo>
                  <a:cubicBezTo>
                    <a:pt x="2170558" y="33734"/>
                    <a:pt x="2177956" y="51593"/>
                    <a:pt x="2177956" y="70216"/>
                  </a:cubicBezTo>
                  <a:lnTo>
                    <a:pt x="2177956" y="1721552"/>
                  </a:lnTo>
                  <a:cubicBezTo>
                    <a:pt x="2177956" y="1740175"/>
                    <a:pt x="2170558" y="1758034"/>
                    <a:pt x="2157390" y="1771202"/>
                  </a:cubicBezTo>
                  <a:cubicBezTo>
                    <a:pt x="2144222" y="1784371"/>
                    <a:pt x="2126363" y="1791768"/>
                    <a:pt x="2107740" y="1791768"/>
                  </a:cubicBezTo>
                  <a:lnTo>
                    <a:pt x="70216" y="1791768"/>
                  </a:lnTo>
                  <a:cubicBezTo>
                    <a:pt x="51593" y="1791768"/>
                    <a:pt x="33734" y="1784371"/>
                    <a:pt x="20566" y="1771202"/>
                  </a:cubicBezTo>
                  <a:cubicBezTo>
                    <a:pt x="7398" y="1758034"/>
                    <a:pt x="0" y="1740175"/>
                    <a:pt x="0" y="1721552"/>
                  </a:cubicBezTo>
                  <a:lnTo>
                    <a:pt x="0" y="70216"/>
                  </a:lnTo>
                  <a:cubicBezTo>
                    <a:pt x="0" y="51593"/>
                    <a:pt x="7398" y="33734"/>
                    <a:pt x="20566" y="20566"/>
                  </a:cubicBezTo>
                  <a:cubicBezTo>
                    <a:pt x="33734" y="7398"/>
                    <a:pt x="51593" y="0"/>
                    <a:pt x="70216" y="0"/>
                  </a:cubicBezTo>
                  <a:close/>
                </a:path>
              </a:pathLst>
            </a:custGeom>
            <a:solidFill>
              <a:srgbClr val="051A36"/>
            </a:solidFill>
          </p:spPr>
          <p:txBody>
            <a:bodyPr/>
            <a:lstStyle/>
            <a:p>
              <a:r>
                <a:rPr lang="en-US" sz="2800" b="1" dirty="0">
                  <a:solidFill>
                    <a:schemeClr val="bg1"/>
                  </a:solidFill>
                </a:rPr>
                <a:t>Import libraries &amp; Read the dataset</a:t>
              </a:r>
            </a:p>
          </p:txBody>
        </p:sp>
        <p:sp>
          <p:nvSpPr>
            <p:cNvPr id="4" name="TextBox 4"/>
            <p:cNvSpPr txBox="1"/>
            <p:nvPr/>
          </p:nvSpPr>
          <p:spPr>
            <a:xfrm>
              <a:off x="0" y="-57150"/>
              <a:ext cx="2177956" cy="1848918"/>
            </a:xfrm>
            <a:prstGeom prst="rect">
              <a:avLst/>
            </a:prstGeom>
          </p:spPr>
          <p:txBody>
            <a:bodyPr lIns="50800" tIns="50800" rIns="50800" bIns="50800" rtlCol="0" anchor="ctr"/>
            <a:lstStyle/>
            <a:p>
              <a:pPr algn="ctr">
                <a:lnSpc>
                  <a:spcPts val="2524"/>
                </a:lnSpc>
              </a:pPr>
              <a:endParaRPr/>
            </a:p>
          </p:txBody>
        </p:sp>
      </p:grpSp>
      <p:pic>
        <p:nvPicPr>
          <p:cNvPr id="14" name="Picture 13">
            <a:extLst>
              <a:ext uri="{FF2B5EF4-FFF2-40B4-BE49-F238E27FC236}">
                <a16:creationId xmlns:a16="http://schemas.microsoft.com/office/drawing/2014/main" id="{27DA68FF-298E-D3C8-B225-0D4E79ADF6ED}"/>
              </a:ext>
            </a:extLst>
          </p:cNvPr>
          <p:cNvPicPr>
            <a:picLocks noChangeAspect="1"/>
          </p:cNvPicPr>
          <p:nvPr/>
        </p:nvPicPr>
        <p:blipFill>
          <a:blip r:embed="rId3"/>
          <a:stretch>
            <a:fillRect/>
          </a:stretch>
        </p:blipFill>
        <p:spPr>
          <a:xfrm>
            <a:off x="915449" y="7495900"/>
            <a:ext cx="6858000" cy="2250939"/>
          </a:xfrm>
          <a:prstGeom prst="rect">
            <a:avLst/>
          </a:prstGeom>
        </p:spPr>
      </p:pic>
      <p:grpSp>
        <p:nvGrpSpPr>
          <p:cNvPr id="15" name="Group 2">
            <a:extLst>
              <a:ext uri="{FF2B5EF4-FFF2-40B4-BE49-F238E27FC236}">
                <a16:creationId xmlns:a16="http://schemas.microsoft.com/office/drawing/2014/main" id="{A9376D7B-7912-B759-2718-117CC54C6E02}"/>
              </a:ext>
            </a:extLst>
          </p:cNvPr>
          <p:cNvGrpSpPr/>
          <p:nvPr/>
        </p:nvGrpSpPr>
        <p:grpSpPr>
          <a:xfrm>
            <a:off x="4351273" y="8638997"/>
            <a:ext cx="3734849" cy="1013983"/>
            <a:chOff x="0" y="-57150"/>
            <a:chExt cx="2177956" cy="1848918"/>
          </a:xfrm>
        </p:grpSpPr>
        <p:sp>
          <p:nvSpPr>
            <p:cNvPr id="16" name="Freeform 3">
              <a:extLst>
                <a:ext uri="{FF2B5EF4-FFF2-40B4-BE49-F238E27FC236}">
                  <a16:creationId xmlns:a16="http://schemas.microsoft.com/office/drawing/2014/main" id="{B25E913E-982A-80BF-C85E-81FDEF9C980E}"/>
                </a:ext>
              </a:extLst>
            </p:cNvPr>
            <p:cNvSpPr/>
            <p:nvPr/>
          </p:nvSpPr>
          <p:spPr>
            <a:xfrm>
              <a:off x="0" y="1"/>
              <a:ext cx="1866295" cy="1111558"/>
            </a:xfrm>
            <a:custGeom>
              <a:avLst/>
              <a:gdLst/>
              <a:ahLst/>
              <a:cxnLst/>
              <a:rect l="l" t="t" r="r" b="b"/>
              <a:pathLst>
                <a:path w="2177956" h="1791768">
                  <a:moveTo>
                    <a:pt x="70216" y="0"/>
                  </a:moveTo>
                  <a:lnTo>
                    <a:pt x="2107740" y="0"/>
                  </a:lnTo>
                  <a:cubicBezTo>
                    <a:pt x="2126363" y="0"/>
                    <a:pt x="2144222" y="7398"/>
                    <a:pt x="2157390" y="20566"/>
                  </a:cubicBezTo>
                  <a:cubicBezTo>
                    <a:pt x="2170558" y="33734"/>
                    <a:pt x="2177956" y="51593"/>
                    <a:pt x="2177956" y="70216"/>
                  </a:cubicBezTo>
                  <a:lnTo>
                    <a:pt x="2177956" y="1721552"/>
                  </a:lnTo>
                  <a:cubicBezTo>
                    <a:pt x="2177956" y="1740175"/>
                    <a:pt x="2170558" y="1758034"/>
                    <a:pt x="2157390" y="1771202"/>
                  </a:cubicBezTo>
                  <a:cubicBezTo>
                    <a:pt x="2144222" y="1784371"/>
                    <a:pt x="2126363" y="1791768"/>
                    <a:pt x="2107740" y="1791768"/>
                  </a:cubicBezTo>
                  <a:lnTo>
                    <a:pt x="70216" y="1791768"/>
                  </a:lnTo>
                  <a:cubicBezTo>
                    <a:pt x="51593" y="1791768"/>
                    <a:pt x="33734" y="1784371"/>
                    <a:pt x="20566" y="1771202"/>
                  </a:cubicBezTo>
                  <a:cubicBezTo>
                    <a:pt x="7398" y="1758034"/>
                    <a:pt x="0" y="1740175"/>
                    <a:pt x="0" y="1721552"/>
                  </a:cubicBezTo>
                  <a:lnTo>
                    <a:pt x="0" y="70216"/>
                  </a:lnTo>
                  <a:cubicBezTo>
                    <a:pt x="0" y="51593"/>
                    <a:pt x="7398" y="33734"/>
                    <a:pt x="20566" y="20566"/>
                  </a:cubicBezTo>
                  <a:cubicBezTo>
                    <a:pt x="33734" y="7398"/>
                    <a:pt x="51593" y="0"/>
                    <a:pt x="70216" y="0"/>
                  </a:cubicBezTo>
                  <a:close/>
                </a:path>
              </a:pathLst>
            </a:custGeom>
            <a:solidFill>
              <a:srgbClr val="051A36"/>
            </a:solidFill>
          </p:spPr>
          <p:txBody>
            <a:bodyPr/>
            <a:lstStyle/>
            <a:p>
              <a:r>
                <a:rPr lang="en-US" sz="2800" b="1" dirty="0">
                  <a:solidFill>
                    <a:schemeClr val="bg1"/>
                  </a:solidFill>
                </a:rPr>
                <a:t>Model Initialization</a:t>
              </a:r>
            </a:p>
          </p:txBody>
        </p:sp>
        <p:sp>
          <p:nvSpPr>
            <p:cNvPr id="17" name="TextBox 4">
              <a:extLst>
                <a:ext uri="{FF2B5EF4-FFF2-40B4-BE49-F238E27FC236}">
                  <a16:creationId xmlns:a16="http://schemas.microsoft.com/office/drawing/2014/main" id="{48B877AE-5B48-A9D5-276E-5BD4A773F824}"/>
                </a:ext>
              </a:extLst>
            </p:cNvPr>
            <p:cNvSpPr txBox="1"/>
            <p:nvPr/>
          </p:nvSpPr>
          <p:spPr>
            <a:xfrm>
              <a:off x="0" y="-57150"/>
              <a:ext cx="2177956" cy="1848918"/>
            </a:xfrm>
            <a:prstGeom prst="rect">
              <a:avLst/>
            </a:prstGeom>
          </p:spPr>
          <p:txBody>
            <a:bodyPr lIns="50800" tIns="50800" rIns="50800" bIns="50800" rtlCol="0" anchor="ctr"/>
            <a:lstStyle/>
            <a:p>
              <a:pPr algn="ctr">
                <a:lnSpc>
                  <a:spcPts val="2524"/>
                </a:lnSpc>
              </a:pPr>
              <a:endParaRPr/>
            </a:p>
          </p:txBody>
        </p:sp>
      </p:grpSp>
      <p:pic>
        <p:nvPicPr>
          <p:cNvPr id="22" name="Picture 21">
            <a:extLst>
              <a:ext uri="{FF2B5EF4-FFF2-40B4-BE49-F238E27FC236}">
                <a16:creationId xmlns:a16="http://schemas.microsoft.com/office/drawing/2014/main" id="{8FFE4CC8-60A4-FD1D-AF12-DDCF932BB2E8}"/>
              </a:ext>
            </a:extLst>
          </p:cNvPr>
          <p:cNvPicPr>
            <a:picLocks noChangeAspect="1"/>
          </p:cNvPicPr>
          <p:nvPr/>
        </p:nvPicPr>
        <p:blipFill>
          <a:blip r:embed="rId4"/>
          <a:stretch>
            <a:fillRect/>
          </a:stretch>
        </p:blipFill>
        <p:spPr>
          <a:xfrm>
            <a:off x="9681951" y="241675"/>
            <a:ext cx="6858957" cy="6154009"/>
          </a:xfrm>
          <a:prstGeom prst="rect">
            <a:avLst/>
          </a:prstGeom>
        </p:spPr>
      </p:pic>
      <p:sp>
        <p:nvSpPr>
          <p:cNvPr id="20" name="Rectangle 1">
            <a:extLst>
              <a:ext uri="{FF2B5EF4-FFF2-40B4-BE49-F238E27FC236}">
                <a16:creationId xmlns:a16="http://schemas.microsoft.com/office/drawing/2014/main" id="{4FADC76B-2098-57A6-287C-715E8B2A8688}"/>
              </a:ext>
            </a:extLst>
          </p:cNvPr>
          <p:cNvSpPr>
            <a:spLocks noChangeArrowheads="1"/>
          </p:cNvSpPr>
          <p:nvPr/>
        </p:nvSpPr>
        <p:spPr bwMode="auto">
          <a:xfrm>
            <a:off x="9681951" y="6496909"/>
            <a:ext cx="8061870" cy="3257174"/>
          </a:xfrm>
          <a:prstGeom prst="rect">
            <a:avLst/>
          </a:prstGeom>
          <a:solidFill>
            <a:srgbClr val="051A36"/>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1" i="0" u="none" strike="noStrike" cap="none" normalizeH="0" baseline="0" dirty="0">
                <a:ln>
                  <a:noFill/>
                </a:ln>
                <a:solidFill>
                  <a:schemeClr val="bg1"/>
                </a:solidFill>
                <a:effectLst/>
                <a:latin typeface="+mj-lt"/>
              </a:rPr>
              <a:t>Apply HOG + SVM detector to identify pedestrians.</a:t>
            </a:r>
          </a:p>
          <a:p>
            <a:pPr marL="0" marR="0" lvl="0" indent="0" algn="l" defTabSz="914400" rtl="0" eaLnBrk="0" fontAlgn="base" latinLnBrk="0" hangingPunct="0">
              <a:lnSpc>
                <a:spcPct val="150000"/>
              </a:lnSpc>
              <a:spcBef>
                <a:spcPct val="0"/>
              </a:spcBef>
              <a:spcAft>
                <a:spcPct val="0"/>
              </a:spcAft>
              <a:buClrTx/>
              <a:buSzTx/>
              <a:buFontTx/>
              <a:buChar char="•"/>
              <a:tabLst/>
            </a:pPr>
            <a:endParaRPr kumimoji="0" lang="en-US" altLang="en-US" sz="2800" i="0" u="none" strike="noStrike" cap="none" normalizeH="0" baseline="0" dirty="0">
              <a:ln>
                <a:noFill/>
              </a:ln>
              <a:solidFill>
                <a:schemeClr val="bg1"/>
              </a:solidFill>
              <a:effectLst/>
              <a:latin typeface="+mj-lt"/>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800" b="1" i="0" u="none" strike="noStrike" cap="none" normalizeH="0" baseline="0" dirty="0">
                <a:ln>
                  <a:noFill/>
                </a:ln>
                <a:solidFill>
                  <a:schemeClr val="bg1"/>
                </a:solidFill>
                <a:effectLst/>
                <a:latin typeface="+mj-lt"/>
              </a:rPr>
              <a:t>Record detection results:</a:t>
            </a:r>
          </a:p>
          <a:p>
            <a:pPr marL="457200" marR="0" lvl="0" indent="-457200" algn="l" defTabSz="914400" rtl="0" eaLnBrk="0" fontAlgn="base" latinLnBrk="0" hangingPunct="0">
              <a:lnSpc>
                <a:spcPct val="150000"/>
              </a:lnSpc>
              <a:spcBef>
                <a:spcPct val="0"/>
              </a:spcBef>
              <a:spcAft>
                <a:spcPct val="0"/>
              </a:spcAft>
              <a:buClrTx/>
              <a:buSzTx/>
              <a:buFont typeface="+mj-lt"/>
              <a:buAutoNum type="arabicPeriod"/>
              <a:tabLst/>
            </a:pPr>
            <a:r>
              <a:rPr kumimoji="0" lang="zh-TW" altLang="en-US" sz="2800" i="0" u="none" strike="noStrike" cap="none" normalizeH="0" baseline="0" dirty="0">
                <a:ln>
                  <a:noFill/>
                </a:ln>
                <a:solidFill>
                  <a:schemeClr val="bg1"/>
                </a:solidFill>
                <a:effectLst/>
                <a:latin typeface="+mj-lt"/>
              </a:rPr>
              <a:t>  </a:t>
            </a:r>
            <a:r>
              <a:rPr kumimoji="0" lang="en-US" altLang="en-US" sz="2800" i="0" u="none" strike="noStrike" cap="none" normalizeH="0" baseline="0" dirty="0">
                <a:ln>
                  <a:noFill/>
                </a:ln>
                <a:solidFill>
                  <a:schemeClr val="bg1"/>
                </a:solidFill>
                <a:effectLst/>
                <a:latin typeface="+mj-lt"/>
              </a:rPr>
              <a:t>Number of people detected</a:t>
            </a:r>
          </a:p>
          <a:p>
            <a:pPr marL="457200" marR="0" lvl="0" indent="-457200" algn="l" defTabSz="914400" rtl="0" eaLnBrk="0" fontAlgn="base" latinLnBrk="0" hangingPunct="0">
              <a:lnSpc>
                <a:spcPct val="150000"/>
              </a:lnSpc>
              <a:spcBef>
                <a:spcPct val="0"/>
              </a:spcBef>
              <a:spcAft>
                <a:spcPct val="0"/>
              </a:spcAft>
              <a:buClrTx/>
              <a:buSzTx/>
              <a:buFont typeface="+mj-lt"/>
              <a:buAutoNum type="arabicPeriod"/>
              <a:tabLst/>
            </a:pPr>
            <a:r>
              <a:rPr kumimoji="0" lang="zh-TW" altLang="en-US" sz="2800" i="0" u="none" strike="noStrike" cap="none" normalizeH="0" baseline="0" dirty="0">
                <a:ln>
                  <a:noFill/>
                </a:ln>
                <a:solidFill>
                  <a:schemeClr val="bg1"/>
                </a:solidFill>
                <a:effectLst/>
                <a:latin typeface="+mj-lt"/>
              </a:rPr>
              <a:t>  </a:t>
            </a:r>
            <a:r>
              <a:rPr kumimoji="0" lang="en-US" altLang="en-US" sz="2800" i="0" u="none" strike="noStrike" cap="none" normalizeH="0" baseline="0" dirty="0">
                <a:ln>
                  <a:noFill/>
                </a:ln>
                <a:solidFill>
                  <a:schemeClr val="bg1"/>
                </a:solidFill>
                <a:effectLst/>
                <a:latin typeface="+mj-lt"/>
              </a:rPr>
              <a:t>Coordinates of each detected individual</a:t>
            </a:r>
          </a:p>
        </p:txBody>
      </p:sp>
      <p:sp>
        <p:nvSpPr>
          <p:cNvPr id="23" name="TextBox 22">
            <a:extLst>
              <a:ext uri="{FF2B5EF4-FFF2-40B4-BE49-F238E27FC236}">
                <a16:creationId xmlns:a16="http://schemas.microsoft.com/office/drawing/2014/main" id="{2E981715-843F-48EC-2280-4E3D0C5B00AA}"/>
              </a:ext>
            </a:extLst>
          </p:cNvPr>
          <p:cNvSpPr txBox="1"/>
          <p:nvPr/>
        </p:nvSpPr>
        <p:spPr>
          <a:xfrm>
            <a:off x="16783791" y="460381"/>
            <a:ext cx="685800" cy="1107996"/>
          </a:xfrm>
          <a:prstGeom prst="rect">
            <a:avLst/>
          </a:prstGeom>
          <a:solidFill>
            <a:schemeClr val="bg1"/>
          </a:solidFill>
          <a:ln w="76200">
            <a:solidFill>
              <a:schemeClr val="accent6">
                <a:lumMod val="75000"/>
              </a:schemeClr>
            </a:solidFill>
          </a:ln>
        </p:spPr>
        <p:txBody>
          <a:bodyPr wrap="square" rtlCol="0">
            <a:spAutoFit/>
          </a:bodyPr>
          <a:lstStyle/>
          <a:p>
            <a:r>
              <a:rPr lang="en-US" sz="6600" b="1" dirty="0">
                <a:solidFill>
                  <a:schemeClr val="accent6">
                    <a:lumMod val="75000"/>
                  </a:schemeClr>
                </a:solidFill>
              </a:rPr>
              <a:t>3</a:t>
            </a:r>
          </a:p>
        </p:txBody>
      </p:sp>
      <p:sp>
        <p:nvSpPr>
          <p:cNvPr id="24" name="TextBox 23">
            <a:extLst>
              <a:ext uri="{FF2B5EF4-FFF2-40B4-BE49-F238E27FC236}">
                <a16:creationId xmlns:a16="http://schemas.microsoft.com/office/drawing/2014/main" id="{390440B9-5FE7-EBF5-F676-1AE88BC71400}"/>
              </a:ext>
            </a:extLst>
          </p:cNvPr>
          <p:cNvSpPr txBox="1"/>
          <p:nvPr/>
        </p:nvSpPr>
        <p:spPr>
          <a:xfrm>
            <a:off x="217050" y="2459882"/>
            <a:ext cx="685800" cy="1107996"/>
          </a:xfrm>
          <a:prstGeom prst="rect">
            <a:avLst/>
          </a:prstGeom>
          <a:solidFill>
            <a:schemeClr val="bg1"/>
          </a:solidFill>
          <a:ln w="76200">
            <a:solidFill>
              <a:schemeClr val="accent6">
                <a:lumMod val="75000"/>
              </a:schemeClr>
            </a:solidFill>
          </a:ln>
        </p:spPr>
        <p:txBody>
          <a:bodyPr wrap="square" rtlCol="0">
            <a:spAutoFit/>
          </a:bodyPr>
          <a:lstStyle/>
          <a:p>
            <a:r>
              <a:rPr lang="en-US" sz="6600" b="1" dirty="0">
                <a:solidFill>
                  <a:schemeClr val="accent6">
                    <a:lumMod val="75000"/>
                  </a:schemeClr>
                </a:solidFill>
              </a:rPr>
              <a:t>1</a:t>
            </a:r>
          </a:p>
        </p:txBody>
      </p:sp>
      <p:sp>
        <p:nvSpPr>
          <p:cNvPr id="25" name="TextBox 24">
            <a:extLst>
              <a:ext uri="{FF2B5EF4-FFF2-40B4-BE49-F238E27FC236}">
                <a16:creationId xmlns:a16="http://schemas.microsoft.com/office/drawing/2014/main" id="{691FD48B-17EA-BD15-BC5D-DCD737A238AB}"/>
              </a:ext>
            </a:extLst>
          </p:cNvPr>
          <p:cNvSpPr txBox="1"/>
          <p:nvPr/>
        </p:nvSpPr>
        <p:spPr>
          <a:xfrm>
            <a:off x="217050" y="7203215"/>
            <a:ext cx="685800" cy="1107996"/>
          </a:xfrm>
          <a:prstGeom prst="rect">
            <a:avLst/>
          </a:prstGeom>
          <a:solidFill>
            <a:schemeClr val="bg1"/>
          </a:solidFill>
          <a:ln w="76200">
            <a:solidFill>
              <a:schemeClr val="accent6">
                <a:lumMod val="75000"/>
              </a:schemeClr>
            </a:solidFill>
          </a:ln>
        </p:spPr>
        <p:txBody>
          <a:bodyPr wrap="square" rtlCol="0">
            <a:spAutoFit/>
          </a:bodyPr>
          <a:lstStyle/>
          <a:p>
            <a:r>
              <a:rPr lang="en-US" sz="6600" b="1" dirty="0">
                <a:solidFill>
                  <a:schemeClr val="accent6">
                    <a:lumMod val="75000"/>
                  </a:schemeClr>
                </a:solidFill>
              </a:rPr>
              <a:t>2</a:t>
            </a:r>
          </a:p>
        </p:txBody>
      </p:sp>
    </p:spTree>
    <p:extLst>
      <p:ext uri="{BB962C8B-B14F-4D97-AF65-F5344CB8AC3E}">
        <p14:creationId xmlns:p14="http://schemas.microsoft.com/office/powerpoint/2010/main" val="18704175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3C65B8E-35A2-ECB6-5C3F-F3693D4C9516}"/>
              </a:ext>
            </a:extLst>
          </p:cNvPr>
          <p:cNvPicPr>
            <a:picLocks noChangeAspect="1"/>
          </p:cNvPicPr>
          <p:nvPr/>
        </p:nvPicPr>
        <p:blipFill>
          <a:blip r:embed="rId3"/>
          <a:stretch>
            <a:fillRect/>
          </a:stretch>
        </p:blipFill>
        <p:spPr>
          <a:xfrm>
            <a:off x="914400" y="2171700"/>
            <a:ext cx="7723797" cy="4920806"/>
          </a:xfrm>
          <a:prstGeom prst="rect">
            <a:avLst/>
          </a:prstGeom>
        </p:spPr>
      </p:pic>
      <p:pic>
        <p:nvPicPr>
          <p:cNvPr id="5" name="Picture 4">
            <a:extLst>
              <a:ext uri="{FF2B5EF4-FFF2-40B4-BE49-F238E27FC236}">
                <a16:creationId xmlns:a16="http://schemas.microsoft.com/office/drawing/2014/main" id="{C3D025EB-73B6-5BE8-1F22-95642F396C87}"/>
              </a:ext>
            </a:extLst>
          </p:cNvPr>
          <p:cNvPicPr>
            <a:picLocks noChangeAspect="1"/>
          </p:cNvPicPr>
          <p:nvPr/>
        </p:nvPicPr>
        <p:blipFill>
          <a:blip r:embed="rId4"/>
          <a:stretch>
            <a:fillRect/>
          </a:stretch>
        </p:blipFill>
        <p:spPr>
          <a:xfrm>
            <a:off x="9646393" y="1840888"/>
            <a:ext cx="7249537" cy="5582429"/>
          </a:xfrm>
          <a:prstGeom prst="rect">
            <a:avLst/>
          </a:prstGeom>
        </p:spPr>
      </p:pic>
      <p:sp>
        <p:nvSpPr>
          <p:cNvPr id="6" name="TextBox 10">
            <a:extLst>
              <a:ext uri="{FF2B5EF4-FFF2-40B4-BE49-F238E27FC236}">
                <a16:creationId xmlns:a16="http://schemas.microsoft.com/office/drawing/2014/main" id="{0BD7A6B6-D64C-A895-6225-03D894F38DBD}"/>
              </a:ext>
            </a:extLst>
          </p:cNvPr>
          <p:cNvSpPr txBox="1"/>
          <p:nvPr/>
        </p:nvSpPr>
        <p:spPr>
          <a:xfrm>
            <a:off x="559950" y="666257"/>
            <a:ext cx="10298918" cy="982641"/>
          </a:xfrm>
          <a:prstGeom prst="rect">
            <a:avLst/>
          </a:prstGeom>
        </p:spPr>
        <p:txBody>
          <a:bodyPr lIns="0" tIns="0" rIns="0" bIns="0" rtlCol="0" anchor="t">
            <a:spAutoFit/>
          </a:bodyPr>
          <a:lstStyle/>
          <a:p>
            <a:pPr marL="0" lvl="0" indent="0" algn="l">
              <a:lnSpc>
                <a:spcPts val="7640"/>
              </a:lnSpc>
            </a:pPr>
            <a:r>
              <a:rPr lang="en-US" sz="7200" b="1" dirty="0"/>
              <a:t>Model Training Details</a:t>
            </a:r>
            <a:endParaRPr lang="en-US" sz="7009" b="1" dirty="0">
              <a:solidFill>
                <a:srgbClr val="051A36"/>
              </a:solidFill>
              <a:latin typeface="Poppins Bold"/>
              <a:ea typeface="Poppins Bold"/>
              <a:cs typeface="Poppins Bold"/>
              <a:sym typeface="Poppins Bold"/>
            </a:endParaRPr>
          </a:p>
        </p:txBody>
      </p:sp>
      <p:sp>
        <p:nvSpPr>
          <p:cNvPr id="10" name="TextBox 9">
            <a:extLst>
              <a:ext uri="{FF2B5EF4-FFF2-40B4-BE49-F238E27FC236}">
                <a16:creationId xmlns:a16="http://schemas.microsoft.com/office/drawing/2014/main" id="{C058E073-84F2-C708-795F-9A8303F2507D}"/>
              </a:ext>
            </a:extLst>
          </p:cNvPr>
          <p:cNvSpPr txBox="1"/>
          <p:nvPr/>
        </p:nvSpPr>
        <p:spPr>
          <a:xfrm>
            <a:off x="9372600" y="803634"/>
            <a:ext cx="9144000" cy="707886"/>
          </a:xfrm>
          <a:prstGeom prst="rect">
            <a:avLst/>
          </a:prstGeom>
          <a:noFill/>
        </p:spPr>
        <p:txBody>
          <a:bodyPr wrap="square">
            <a:spAutoFit/>
          </a:bodyPr>
          <a:lstStyle/>
          <a:p>
            <a:r>
              <a:rPr lang="en-US" sz="4000" b="1" dirty="0">
                <a:solidFill>
                  <a:srgbClr val="FF6F15"/>
                </a:solidFill>
              </a:rPr>
              <a:t>Overall Crowd Density Heatmap</a:t>
            </a:r>
          </a:p>
        </p:txBody>
      </p:sp>
      <p:sp>
        <p:nvSpPr>
          <p:cNvPr id="16" name="TextBox 10">
            <a:extLst>
              <a:ext uri="{FF2B5EF4-FFF2-40B4-BE49-F238E27FC236}">
                <a16:creationId xmlns:a16="http://schemas.microsoft.com/office/drawing/2014/main" id="{9EFDB115-EE71-0382-520A-07C4A7A48372}"/>
              </a:ext>
            </a:extLst>
          </p:cNvPr>
          <p:cNvSpPr txBox="1"/>
          <p:nvPr/>
        </p:nvSpPr>
        <p:spPr>
          <a:xfrm>
            <a:off x="2216637" y="3465935"/>
            <a:ext cx="6566391" cy="2156246"/>
          </a:xfrm>
          <a:prstGeom prst="rect">
            <a:avLst/>
          </a:prstGeom>
        </p:spPr>
        <p:txBody>
          <a:bodyPr lIns="50800" tIns="50800" rIns="50800" bIns="50800" rtlCol="0" anchor="ctr"/>
          <a:lstStyle/>
          <a:p>
            <a:pPr algn="ctr">
              <a:lnSpc>
                <a:spcPts val="2094"/>
              </a:lnSpc>
            </a:pPr>
            <a:endParaRPr/>
          </a:p>
        </p:txBody>
      </p:sp>
      <p:sp>
        <p:nvSpPr>
          <p:cNvPr id="17" name="Freeform 3">
            <a:extLst>
              <a:ext uri="{FF2B5EF4-FFF2-40B4-BE49-F238E27FC236}">
                <a16:creationId xmlns:a16="http://schemas.microsoft.com/office/drawing/2014/main" id="{21248F72-5942-635D-BD64-6281D308DB95}"/>
              </a:ext>
            </a:extLst>
          </p:cNvPr>
          <p:cNvSpPr/>
          <p:nvPr/>
        </p:nvSpPr>
        <p:spPr>
          <a:xfrm>
            <a:off x="6019800" y="2055473"/>
            <a:ext cx="2971800" cy="529420"/>
          </a:xfrm>
          <a:custGeom>
            <a:avLst/>
            <a:gdLst/>
            <a:ahLst/>
            <a:cxnLst/>
            <a:rect l="l" t="t" r="r" b="b"/>
            <a:pathLst>
              <a:path w="2177956" h="1791768">
                <a:moveTo>
                  <a:pt x="70216" y="0"/>
                </a:moveTo>
                <a:lnTo>
                  <a:pt x="2107740" y="0"/>
                </a:lnTo>
                <a:cubicBezTo>
                  <a:pt x="2126363" y="0"/>
                  <a:pt x="2144222" y="7398"/>
                  <a:pt x="2157390" y="20566"/>
                </a:cubicBezTo>
                <a:cubicBezTo>
                  <a:pt x="2170558" y="33734"/>
                  <a:pt x="2177956" y="51593"/>
                  <a:pt x="2177956" y="70216"/>
                </a:cubicBezTo>
                <a:lnTo>
                  <a:pt x="2177956" y="1721552"/>
                </a:lnTo>
                <a:cubicBezTo>
                  <a:pt x="2177956" y="1740175"/>
                  <a:pt x="2170558" y="1758034"/>
                  <a:pt x="2157390" y="1771202"/>
                </a:cubicBezTo>
                <a:cubicBezTo>
                  <a:pt x="2144222" y="1784371"/>
                  <a:pt x="2126363" y="1791768"/>
                  <a:pt x="2107740" y="1791768"/>
                </a:cubicBezTo>
                <a:lnTo>
                  <a:pt x="70216" y="1791768"/>
                </a:lnTo>
                <a:cubicBezTo>
                  <a:pt x="51593" y="1791768"/>
                  <a:pt x="33734" y="1784371"/>
                  <a:pt x="20566" y="1771202"/>
                </a:cubicBezTo>
                <a:cubicBezTo>
                  <a:pt x="7398" y="1758034"/>
                  <a:pt x="0" y="1740175"/>
                  <a:pt x="0" y="1721552"/>
                </a:cubicBezTo>
                <a:lnTo>
                  <a:pt x="0" y="70216"/>
                </a:lnTo>
                <a:cubicBezTo>
                  <a:pt x="0" y="51593"/>
                  <a:pt x="7398" y="33734"/>
                  <a:pt x="20566" y="20566"/>
                </a:cubicBezTo>
                <a:cubicBezTo>
                  <a:pt x="33734" y="7398"/>
                  <a:pt x="51593" y="0"/>
                  <a:pt x="70216" y="0"/>
                </a:cubicBezTo>
                <a:close/>
              </a:path>
            </a:pathLst>
          </a:custGeom>
          <a:solidFill>
            <a:srgbClr val="051A36"/>
          </a:solidFill>
        </p:spPr>
        <p:txBody>
          <a:bodyPr/>
          <a:lstStyle/>
          <a:p>
            <a:r>
              <a:rPr lang="en-US" sz="2800" b="1" dirty="0">
                <a:solidFill>
                  <a:schemeClr val="bg1"/>
                </a:solidFill>
              </a:rPr>
              <a:t>Plotting Heatmap</a:t>
            </a:r>
          </a:p>
        </p:txBody>
      </p:sp>
      <p:grpSp>
        <p:nvGrpSpPr>
          <p:cNvPr id="19" name="Group 18">
            <a:extLst>
              <a:ext uri="{FF2B5EF4-FFF2-40B4-BE49-F238E27FC236}">
                <a16:creationId xmlns:a16="http://schemas.microsoft.com/office/drawing/2014/main" id="{EB626488-BE63-D420-C9EF-9C31E65C7119}"/>
              </a:ext>
            </a:extLst>
          </p:cNvPr>
          <p:cNvGrpSpPr/>
          <p:nvPr/>
        </p:nvGrpSpPr>
        <p:grpSpPr>
          <a:xfrm>
            <a:off x="685800" y="7572224"/>
            <a:ext cx="16683250" cy="2048519"/>
            <a:chOff x="685800" y="7572224"/>
            <a:chExt cx="16683250" cy="2048519"/>
          </a:xfrm>
        </p:grpSpPr>
        <p:sp>
          <p:nvSpPr>
            <p:cNvPr id="8" name="TextBox 7">
              <a:extLst>
                <a:ext uri="{FF2B5EF4-FFF2-40B4-BE49-F238E27FC236}">
                  <a16:creationId xmlns:a16="http://schemas.microsoft.com/office/drawing/2014/main" id="{0F9BF712-4140-CFA2-886C-864AD03B34A0}"/>
                </a:ext>
              </a:extLst>
            </p:cNvPr>
            <p:cNvSpPr txBox="1"/>
            <p:nvPr/>
          </p:nvSpPr>
          <p:spPr>
            <a:xfrm>
              <a:off x="909851" y="8543525"/>
              <a:ext cx="16459199" cy="1077218"/>
            </a:xfrm>
            <a:prstGeom prst="rect">
              <a:avLst/>
            </a:prstGeom>
            <a:noFill/>
          </p:spPr>
          <p:txBody>
            <a:bodyPr wrap="square">
              <a:spAutoFit/>
            </a:bodyPr>
            <a:lstStyle/>
            <a:p>
              <a:r>
                <a:rPr lang="en-US" sz="3200" b="0" i="0" dirty="0">
                  <a:effectLst/>
                  <a:latin typeface="system-ui"/>
                </a:rPr>
                <a:t>To better visualize the dynamic changes in crowd distribution over time, we generated a separate heatmap for each frame instead of combining all frames into a single cumulative heatmap. </a:t>
              </a:r>
              <a:endParaRPr lang="en-US" sz="3200" dirty="0"/>
            </a:p>
          </p:txBody>
        </p:sp>
        <p:sp>
          <p:nvSpPr>
            <p:cNvPr id="18" name="TextBox 17">
              <a:extLst>
                <a:ext uri="{FF2B5EF4-FFF2-40B4-BE49-F238E27FC236}">
                  <a16:creationId xmlns:a16="http://schemas.microsoft.com/office/drawing/2014/main" id="{E6F448DE-B966-848C-94F4-FC1B88B72C49}"/>
                </a:ext>
              </a:extLst>
            </p:cNvPr>
            <p:cNvSpPr txBox="1"/>
            <p:nvPr/>
          </p:nvSpPr>
          <p:spPr>
            <a:xfrm>
              <a:off x="685800" y="7572224"/>
              <a:ext cx="1342034" cy="923330"/>
            </a:xfrm>
            <a:prstGeom prst="rect">
              <a:avLst/>
            </a:prstGeom>
            <a:noFill/>
          </p:spPr>
          <p:txBody>
            <a:bodyPr wrap="none" rtlCol="0">
              <a:spAutoFit/>
            </a:bodyPr>
            <a:lstStyle/>
            <a:p>
              <a:r>
                <a:rPr lang="en-US" sz="5400" b="1" dirty="0">
                  <a:solidFill>
                    <a:srgbClr val="002060"/>
                  </a:solidFill>
                </a:rPr>
                <a:t>But </a:t>
              </a:r>
            </a:p>
          </p:txBody>
        </p:sp>
      </p:grpSp>
    </p:spTree>
    <p:extLst>
      <p:ext uri="{BB962C8B-B14F-4D97-AF65-F5344CB8AC3E}">
        <p14:creationId xmlns:p14="http://schemas.microsoft.com/office/powerpoint/2010/main" val="56123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8FCAF92-42E4-5C8D-037B-2DA2074CD29D}"/>
              </a:ext>
            </a:extLst>
          </p:cNvPr>
          <p:cNvPicPr>
            <a:picLocks noChangeAspect="1"/>
          </p:cNvPicPr>
          <p:nvPr/>
        </p:nvPicPr>
        <p:blipFill>
          <a:blip r:embed="rId3"/>
          <a:stretch>
            <a:fillRect/>
          </a:stretch>
        </p:blipFill>
        <p:spPr>
          <a:xfrm>
            <a:off x="559950" y="1990153"/>
            <a:ext cx="7554379" cy="7630590"/>
          </a:xfrm>
          <a:prstGeom prst="rect">
            <a:avLst/>
          </a:prstGeom>
        </p:spPr>
      </p:pic>
      <p:sp>
        <p:nvSpPr>
          <p:cNvPr id="6" name="TextBox 10">
            <a:extLst>
              <a:ext uri="{FF2B5EF4-FFF2-40B4-BE49-F238E27FC236}">
                <a16:creationId xmlns:a16="http://schemas.microsoft.com/office/drawing/2014/main" id="{70B13D8A-F60A-FD1E-E232-FF844D3FA976}"/>
              </a:ext>
            </a:extLst>
          </p:cNvPr>
          <p:cNvSpPr txBox="1"/>
          <p:nvPr/>
        </p:nvSpPr>
        <p:spPr>
          <a:xfrm>
            <a:off x="559950" y="666257"/>
            <a:ext cx="10298918" cy="982641"/>
          </a:xfrm>
          <a:prstGeom prst="rect">
            <a:avLst/>
          </a:prstGeom>
        </p:spPr>
        <p:txBody>
          <a:bodyPr lIns="0" tIns="0" rIns="0" bIns="0" rtlCol="0" anchor="t">
            <a:spAutoFit/>
          </a:bodyPr>
          <a:lstStyle/>
          <a:p>
            <a:pPr marL="0" lvl="0" indent="0" algn="l">
              <a:lnSpc>
                <a:spcPts val="7640"/>
              </a:lnSpc>
            </a:pPr>
            <a:r>
              <a:rPr lang="en-US" sz="7200" b="1" dirty="0"/>
              <a:t>Model Training Details</a:t>
            </a:r>
            <a:endParaRPr lang="en-US" sz="7009" b="1" dirty="0">
              <a:solidFill>
                <a:srgbClr val="051A36"/>
              </a:solidFill>
              <a:latin typeface="Poppins Bold"/>
              <a:ea typeface="Poppins Bold"/>
              <a:cs typeface="Poppins Bold"/>
              <a:sym typeface="Poppins Bold"/>
            </a:endParaRPr>
          </a:p>
        </p:txBody>
      </p:sp>
      <p:sp>
        <p:nvSpPr>
          <p:cNvPr id="8" name="Rectangle 1">
            <a:extLst>
              <a:ext uri="{FF2B5EF4-FFF2-40B4-BE49-F238E27FC236}">
                <a16:creationId xmlns:a16="http://schemas.microsoft.com/office/drawing/2014/main" id="{0A1E5D77-D133-5094-0ED8-29A492B2DD4E}"/>
              </a:ext>
            </a:extLst>
          </p:cNvPr>
          <p:cNvSpPr>
            <a:spLocks noChangeArrowheads="1"/>
          </p:cNvSpPr>
          <p:nvPr/>
        </p:nvSpPr>
        <p:spPr bwMode="auto">
          <a:xfrm>
            <a:off x="8382000" y="2628900"/>
            <a:ext cx="9525000" cy="59253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3200" b="1" i="0" u="none" strike="noStrike" cap="none" normalizeH="0" baseline="0" dirty="0">
                <a:ln>
                  <a:noFill/>
                </a:ln>
                <a:solidFill>
                  <a:schemeClr val="bg1"/>
                </a:solidFill>
                <a:effectLst/>
                <a:highlight>
                  <a:srgbClr val="FF6F15"/>
                </a:highlight>
              </a:rPr>
              <a:t>Detected people for each frame individually</a:t>
            </a:r>
            <a:r>
              <a:rPr kumimoji="0" lang="en-US" altLang="en-US" sz="3200" b="0" i="0" u="none" strike="noStrike" cap="none" normalizeH="0" baseline="0" dirty="0">
                <a:ln>
                  <a:noFill/>
                </a:ln>
                <a:solidFill>
                  <a:schemeClr val="bg1"/>
                </a:solidFill>
                <a:effectLst/>
                <a:highlight>
                  <a:srgbClr val="FF6F15"/>
                </a:highlight>
              </a:rPr>
              <a:t> </a:t>
            </a:r>
            <a:r>
              <a:rPr kumimoji="0" lang="en-US" altLang="en-US" sz="3200" b="0" i="0" u="none" strike="noStrike" cap="none" normalizeH="0" baseline="0" dirty="0">
                <a:ln>
                  <a:noFill/>
                </a:ln>
                <a:solidFill>
                  <a:schemeClr val="tx1"/>
                </a:solidFill>
                <a:effectLst/>
              </a:rPr>
              <a:t>using HOG + SVM.</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3200" b="1" i="0" u="none" strike="noStrike" cap="none" normalizeH="0" baseline="0" dirty="0">
                <a:ln>
                  <a:noFill/>
                </a:ln>
                <a:solidFill>
                  <a:schemeClr val="tx1"/>
                </a:solidFill>
                <a:effectLst/>
              </a:rPr>
              <a:t>Generated a separate heatmap</a:t>
            </a:r>
            <a:r>
              <a:rPr kumimoji="0" lang="en-US" altLang="en-US" sz="3200" b="0" i="0" u="none" strike="noStrike" cap="none" normalizeH="0" baseline="0" dirty="0">
                <a:ln>
                  <a:noFill/>
                </a:ln>
                <a:solidFill>
                  <a:schemeClr val="tx1"/>
                </a:solidFill>
                <a:effectLst/>
              </a:rPr>
              <a:t> for each frame based on detected person coordinates.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3200" i="0" u="none" strike="noStrike" cap="none" normalizeH="0" baseline="0" dirty="0">
                <a:ln>
                  <a:noFill/>
                </a:ln>
                <a:solidFill>
                  <a:schemeClr val="tx1"/>
                </a:solidFill>
                <a:effectLst/>
              </a:rPr>
              <a:t>Saved each heatmap </a:t>
            </a:r>
            <a:r>
              <a:rPr kumimoji="0" lang="en-US" altLang="en-US" sz="3200" b="0" i="0" u="none" strike="noStrike" cap="none" normalizeH="0" baseline="0" dirty="0">
                <a:ln>
                  <a:noFill/>
                </a:ln>
                <a:solidFill>
                  <a:schemeClr val="tx1"/>
                </a:solidFill>
                <a:effectLst/>
              </a:rPr>
              <a:t>as an image for later compilation into a GIF animation.</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3200" b="1" i="0" u="none" strike="noStrike" cap="none" normalizeH="0" baseline="0" dirty="0">
                <a:ln>
                  <a:noFill/>
                </a:ln>
                <a:solidFill>
                  <a:schemeClr val="tx1"/>
                </a:solidFill>
                <a:effectLst/>
              </a:rPr>
              <a:t>Handled frames with no or few detections</a:t>
            </a:r>
            <a:r>
              <a:rPr kumimoji="0" lang="en-US" altLang="en-US" sz="3200" b="0" i="0" u="none" strike="noStrike" cap="none" normalizeH="0" baseline="0" dirty="0">
                <a:ln>
                  <a:noFill/>
                </a:ln>
                <a:solidFill>
                  <a:schemeClr val="tx1"/>
                </a:solidFill>
                <a:effectLst/>
              </a:rPr>
              <a:t> gracefully by still producing background frames</a:t>
            </a:r>
            <a:r>
              <a:rPr kumimoji="0" lang="en-US" altLang="en-US" sz="1600" b="0" i="0" u="none" strike="noStrike" cap="none" normalizeH="0" baseline="0" dirty="0">
                <a:ln>
                  <a:noFill/>
                </a:ln>
                <a:solidFill>
                  <a:schemeClr val="tx1"/>
                </a:solidFill>
                <a:effectLst/>
                <a:latin typeface="Arial" panose="020B0604020202020204" pitchFamily="34" charset="0"/>
              </a:rPr>
              <a:t>.</a:t>
            </a:r>
          </a:p>
        </p:txBody>
      </p:sp>
      <p:sp>
        <p:nvSpPr>
          <p:cNvPr id="9" name="Oval 8">
            <a:extLst>
              <a:ext uri="{FF2B5EF4-FFF2-40B4-BE49-F238E27FC236}">
                <a16:creationId xmlns:a16="http://schemas.microsoft.com/office/drawing/2014/main" id="{8510819E-7B1F-01BA-D4C7-063E6597094E}"/>
              </a:ext>
            </a:extLst>
          </p:cNvPr>
          <p:cNvSpPr/>
          <p:nvPr/>
        </p:nvSpPr>
        <p:spPr>
          <a:xfrm>
            <a:off x="8534400" y="3086100"/>
            <a:ext cx="152400" cy="1524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759210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0">
            <a:extLst>
              <a:ext uri="{FF2B5EF4-FFF2-40B4-BE49-F238E27FC236}">
                <a16:creationId xmlns:a16="http://schemas.microsoft.com/office/drawing/2014/main" id="{B5E86C81-679A-532D-2556-2B7DA1E02B57}"/>
              </a:ext>
            </a:extLst>
          </p:cNvPr>
          <p:cNvSpPr txBox="1"/>
          <p:nvPr/>
        </p:nvSpPr>
        <p:spPr>
          <a:xfrm>
            <a:off x="685800" y="4838700"/>
            <a:ext cx="8686800" cy="982641"/>
          </a:xfrm>
          <a:prstGeom prst="rect">
            <a:avLst/>
          </a:prstGeom>
        </p:spPr>
        <p:txBody>
          <a:bodyPr wrap="square" lIns="0" tIns="0" rIns="0" bIns="0" rtlCol="0" anchor="t">
            <a:spAutoFit/>
          </a:bodyPr>
          <a:lstStyle/>
          <a:p>
            <a:pPr marL="0" lvl="0" indent="0" algn="l">
              <a:lnSpc>
                <a:spcPts val="7640"/>
              </a:lnSpc>
            </a:pPr>
            <a:r>
              <a:rPr lang="en-US" sz="7200" b="1" dirty="0"/>
              <a:t>Model Training Details</a:t>
            </a:r>
            <a:endParaRPr lang="en-US" sz="7009" b="1" dirty="0">
              <a:solidFill>
                <a:srgbClr val="051A36"/>
              </a:solidFill>
              <a:latin typeface="Poppins Bold"/>
              <a:ea typeface="Poppins Bold"/>
              <a:cs typeface="Poppins Bold"/>
              <a:sym typeface="Poppins Bold"/>
            </a:endParaRPr>
          </a:p>
        </p:txBody>
      </p:sp>
      <p:pic>
        <p:nvPicPr>
          <p:cNvPr id="8" name="Picture 7">
            <a:extLst>
              <a:ext uri="{FF2B5EF4-FFF2-40B4-BE49-F238E27FC236}">
                <a16:creationId xmlns:a16="http://schemas.microsoft.com/office/drawing/2014/main" id="{C1D6A9DF-601A-D884-941D-612FBB3E63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77400" y="2628900"/>
            <a:ext cx="8027179" cy="5867400"/>
          </a:xfrm>
          <a:prstGeom prst="rect">
            <a:avLst/>
          </a:prstGeom>
        </p:spPr>
      </p:pic>
      <p:sp>
        <p:nvSpPr>
          <p:cNvPr id="10" name="TextBox 9">
            <a:extLst>
              <a:ext uri="{FF2B5EF4-FFF2-40B4-BE49-F238E27FC236}">
                <a16:creationId xmlns:a16="http://schemas.microsoft.com/office/drawing/2014/main" id="{01EA25A3-061B-DD83-32AE-7F5C9F37F130}"/>
              </a:ext>
            </a:extLst>
          </p:cNvPr>
          <p:cNvSpPr txBox="1"/>
          <p:nvPr/>
        </p:nvSpPr>
        <p:spPr>
          <a:xfrm>
            <a:off x="2743200" y="5821341"/>
            <a:ext cx="9144000" cy="646331"/>
          </a:xfrm>
          <a:prstGeom prst="rect">
            <a:avLst/>
          </a:prstGeom>
          <a:noFill/>
        </p:spPr>
        <p:txBody>
          <a:bodyPr wrap="square">
            <a:spAutoFit/>
          </a:bodyPr>
          <a:lstStyle/>
          <a:p>
            <a:r>
              <a:rPr lang="en-US" sz="3600" b="1" dirty="0"/>
              <a:t>Animated Crowd Density Heatmap</a:t>
            </a:r>
          </a:p>
        </p:txBody>
      </p:sp>
    </p:spTree>
    <p:extLst>
      <p:ext uri="{BB962C8B-B14F-4D97-AF65-F5344CB8AC3E}">
        <p14:creationId xmlns:p14="http://schemas.microsoft.com/office/powerpoint/2010/main" val="21197718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B9DA607A-309D-7A75-2E76-344A7C4F528C}"/>
              </a:ext>
            </a:extLst>
          </p:cNvPr>
          <p:cNvSpPr>
            <a:spLocks noChangeArrowheads="1"/>
          </p:cNvSpPr>
          <p:nvPr/>
        </p:nvSpPr>
        <p:spPr bwMode="auto">
          <a:xfrm>
            <a:off x="1404583" y="2521185"/>
            <a:ext cx="9573133" cy="61555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lumMod val="95000"/>
                    <a:lumOff val="5000"/>
                  </a:schemeClr>
                </a:solidFill>
                <a:effectLst/>
                <a:latin typeface="Arial Unicode MS"/>
                <a:ea typeface="menlo"/>
              </a:rPr>
              <a:t>Overall MAE (average absolute error): 20.00 people per image</a:t>
            </a:r>
            <a:r>
              <a:rPr kumimoji="0" lang="en-US" altLang="en-US" sz="4000" b="1" i="0" u="none" strike="noStrike" cap="none" normalizeH="0" baseline="0" dirty="0">
                <a:ln>
                  <a:noFill/>
                </a:ln>
                <a:solidFill>
                  <a:schemeClr val="tx1">
                    <a:lumMod val="95000"/>
                    <a:lumOff val="5000"/>
                  </a:schemeClr>
                </a:solidFill>
                <a:effectLst/>
              </a:rPr>
              <a:t> </a:t>
            </a:r>
            <a:endParaRPr kumimoji="0" lang="en-US" altLang="en-US" sz="5400" b="1" i="0" u="none" strike="noStrike" cap="none" normalizeH="0" baseline="0" dirty="0">
              <a:ln>
                <a:noFill/>
              </a:ln>
              <a:solidFill>
                <a:schemeClr val="tx1">
                  <a:lumMod val="95000"/>
                  <a:lumOff val="5000"/>
                </a:schemeClr>
              </a:solidFill>
              <a:effectLst/>
              <a:latin typeface="Arial" panose="020B0604020202020204" pitchFamily="34" charset="0"/>
            </a:endParaRPr>
          </a:p>
        </p:txBody>
      </p:sp>
      <p:sp>
        <p:nvSpPr>
          <p:cNvPr id="8" name="TextBox 7">
            <a:extLst>
              <a:ext uri="{FF2B5EF4-FFF2-40B4-BE49-F238E27FC236}">
                <a16:creationId xmlns:a16="http://schemas.microsoft.com/office/drawing/2014/main" id="{FDC1B426-D018-C2DB-955D-69F61B599006}"/>
              </a:ext>
            </a:extLst>
          </p:cNvPr>
          <p:cNvSpPr txBox="1"/>
          <p:nvPr/>
        </p:nvSpPr>
        <p:spPr>
          <a:xfrm>
            <a:off x="1404583" y="1320856"/>
            <a:ext cx="15087600" cy="1200329"/>
          </a:xfrm>
          <a:prstGeom prst="rect">
            <a:avLst/>
          </a:prstGeom>
          <a:noFill/>
        </p:spPr>
        <p:txBody>
          <a:bodyPr wrap="square">
            <a:spAutoFit/>
          </a:bodyPr>
          <a:lstStyle/>
          <a:p>
            <a:r>
              <a:rPr lang="en-US" sz="2400" dirty="0"/>
              <a:t>We visually inspected the detection results by manually comparing them against the actual frames.</a:t>
            </a:r>
            <a:br>
              <a:rPr lang="en-US" sz="2400" dirty="0"/>
            </a:br>
            <a:r>
              <a:rPr lang="en-US" sz="2400" dirty="0"/>
              <a:t>The model performed reasonably well for moderate-density scenes, but its accuracy dropped when people were densely packed or occluded.</a:t>
            </a:r>
          </a:p>
        </p:txBody>
      </p:sp>
      <p:sp>
        <p:nvSpPr>
          <p:cNvPr id="10" name="TextBox 9">
            <a:extLst>
              <a:ext uri="{FF2B5EF4-FFF2-40B4-BE49-F238E27FC236}">
                <a16:creationId xmlns:a16="http://schemas.microsoft.com/office/drawing/2014/main" id="{4660BD80-A872-C26D-BE8C-C4A38B2423D3}"/>
              </a:ext>
            </a:extLst>
          </p:cNvPr>
          <p:cNvSpPr txBox="1"/>
          <p:nvPr/>
        </p:nvSpPr>
        <p:spPr>
          <a:xfrm>
            <a:off x="947383" y="406456"/>
            <a:ext cx="9144000" cy="646331"/>
          </a:xfrm>
          <a:prstGeom prst="rect">
            <a:avLst/>
          </a:prstGeom>
          <a:noFill/>
        </p:spPr>
        <p:txBody>
          <a:bodyPr wrap="square">
            <a:spAutoFit/>
          </a:bodyPr>
          <a:lstStyle/>
          <a:p>
            <a:r>
              <a:rPr lang="en-US" sz="3600" b="1" dirty="0"/>
              <a:t>5. How was the model evaluated?</a:t>
            </a:r>
          </a:p>
        </p:txBody>
      </p:sp>
      <p:sp>
        <p:nvSpPr>
          <p:cNvPr id="12" name="TextBox 11">
            <a:extLst>
              <a:ext uri="{FF2B5EF4-FFF2-40B4-BE49-F238E27FC236}">
                <a16:creationId xmlns:a16="http://schemas.microsoft.com/office/drawing/2014/main" id="{2910F3F2-BDCE-ECF3-8519-4E42A3F4F45B}"/>
              </a:ext>
            </a:extLst>
          </p:cNvPr>
          <p:cNvSpPr txBox="1"/>
          <p:nvPr/>
        </p:nvSpPr>
        <p:spPr>
          <a:xfrm>
            <a:off x="947383" y="3263388"/>
            <a:ext cx="9144000" cy="646331"/>
          </a:xfrm>
          <a:prstGeom prst="rect">
            <a:avLst/>
          </a:prstGeom>
          <a:noFill/>
        </p:spPr>
        <p:txBody>
          <a:bodyPr wrap="square">
            <a:spAutoFit/>
          </a:bodyPr>
          <a:lstStyle/>
          <a:p>
            <a:r>
              <a:rPr lang="en-US" sz="3600" b="1" dirty="0"/>
              <a:t>6. Pre and Post Deployment Validation</a:t>
            </a:r>
          </a:p>
        </p:txBody>
      </p:sp>
      <p:sp>
        <p:nvSpPr>
          <p:cNvPr id="14" name="TextBox 13">
            <a:extLst>
              <a:ext uri="{FF2B5EF4-FFF2-40B4-BE49-F238E27FC236}">
                <a16:creationId xmlns:a16="http://schemas.microsoft.com/office/drawing/2014/main" id="{2B4B00E5-1B32-533B-5FDC-4F06ABC84FAA}"/>
              </a:ext>
            </a:extLst>
          </p:cNvPr>
          <p:cNvSpPr txBox="1"/>
          <p:nvPr/>
        </p:nvSpPr>
        <p:spPr>
          <a:xfrm>
            <a:off x="1435290" y="4057365"/>
            <a:ext cx="15787434" cy="1200329"/>
          </a:xfrm>
          <a:prstGeom prst="rect">
            <a:avLst/>
          </a:prstGeom>
          <a:noFill/>
        </p:spPr>
        <p:txBody>
          <a:bodyPr wrap="square">
            <a:spAutoFit/>
          </a:bodyPr>
          <a:lstStyle/>
          <a:p>
            <a:r>
              <a:rPr lang="en-US" sz="2400" dirty="0"/>
              <a:t>Pre-deployment, we manually validated a sample of detections against ground truth counts and calculated MAE (Mean Absolute Error) to evaluate the model’s accuracy. Post-deployment, we plan to periodically review the heatmaps and spot-check random frames for major errors.</a:t>
            </a:r>
          </a:p>
        </p:txBody>
      </p:sp>
      <p:sp>
        <p:nvSpPr>
          <p:cNvPr id="16" name="TextBox 15">
            <a:extLst>
              <a:ext uri="{FF2B5EF4-FFF2-40B4-BE49-F238E27FC236}">
                <a16:creationId xmlns:a16="http://schemas.microsoft.com/office/drawing/2014/main" id="{5EEE096F-91B2-A240-1D97-8E462F633F1B}"/>
              </a:ext>
            </a:extLst>
          </p:cNvPr>
          <p:cNvSpPr txBox="1"/>
          <p:nvPr/>
        </p:nvSpPr>
        <p:spPr>
          <a:xfrm>
            <a:off x="947383" y="5571628"/>
            <a:ext cx="9144000" cy="646331"/>
          </a:xfrm>
          <a:prstGeom prst="rect">
            <a:avLst/>
          </a:prstGeom>
          <a:noFill/>
        </p:spPr>
        <p:txBody>
          <a:bodyPr wrap="square">
            <a:spAutoFit/>
          </a:bodyPr>
          <a:lstStyle/>
          <a:p>
            <a:r>
              <a:rPr lang="en-US" sz="3600" b="1" dirty="0"/>
              <a:t>7. Monitoring and Updating</a:t>
            </a:r>
          </a:p>
        </p:txBody>
      </p:sp>
      <p:sp>
        <p:nvSpPr>
          <p:cNvPr id="18" name="TextBox 17">
            <a:extLst>
              <a:ext uri="{FF2B5EF4-FFF2-40B4-BE49-F238E27FC236}">
                <a16:creationId xmlns:a16="http://schemas.microsoft.com/office/drawing/2014/main" id="{2250C9BE-624F-B5DC-8705-5528CEDE8008}"/>
              </a:ext>
            </a:extLst>
          </p:cNvPr>
          <p:cNvSpPr txBox="1"/>
          <p:nvPr/>
        </p:nvSpPr>
        <p:spPr>
          <a:xfrm>
            <a:off x="1447800" y="6362700"/>
            <a:ext cx="15774924" cy="1200329"/>
          </a:xfrm>
          <a:prstGeom prst="rect">
            <a:avLst/>
          </a:prstGeom>
          <a:noFill/>
        </p:spPr>
        <p:txBody>
          <a:bodyPr wrap="square">
            <a:spAutoFit/>
          </a:bodyPr>
          <a:lstStyle/>
          <a:p>
            <a:r>
              <a:rPr lang="en-US" sz="2400" dirty="0"/>
              <a:t>We will regularly audit detection results.</a:t>
            </a:r>
            <a:br>
              <a:rPr lang="en-US" sz="2400" dirty="0"/>
            </a:br>
            <a:r>
              <a:rPr lang="en-US" sz="2400" dirty="0"/>
              <a:t>If accuracy degrades over time or if we need to handle higher-density scenes, we will consider upgrading to more advanced detectors such as YOLO.</a:t>
            </a:r>
          </a:p>
        </p:txBody>
      </p:sp>
      <p:sp>
        <p:nvSpPr>
          <p:cNvPr id="20" name="TextBox 19">
            <a:extLst>
              <a:ext uri="{FF2B5EF4-FFF2-40B4-BE49-F238E27FC236}">
                <a16:creationId xmlns:a16="http://schemas.microsoft.com/office/drawing/2014/main" id="{0F305CAF-3811-6ECB-7D26-30ED41B47594}"/>
              </a:ext>
            </a:extLst>
          </p:cNvPr>
          <p:cNvSpPr txBox="1"/>
          <p:nvPr/>
        </p:nvSpPr>
        <p:spPr>
          <a:xfrm>
            <a:off x="916676" y="7837325"/>
            <a:ext cx="9144000" cy="646331"/>
          </a:xfrm>
          <a:prstGeom prst="rect">
            <a:avLst/>
          </a:prstGeom>
          <a:noFill/>
        </p:spPr>
        <p:txBody>
          <a:bodyPr wrap="square">
            <a:spAutoFit/>
          </a:bodyPr>
          <a:lstStyle/>
          <a:p>
            <a:r>
              <a:rPr lang="en-US" sz="3600" b="1" dirty="0"/>
              <a:t>8. Outcome-Action Pairings</a:t>
            </a:r>
          </a:p>
        </p:txBody>
      </p:sp>
      <p:sp>
        <p:nvSpPr>
          <p:cNvPr id="23" name="TextBox 22">
            <a:extLst>
              <a:ext uri="{FF2B5EF4-FFF2-40B4-BE49-F238E27FC236}">
                <a16:creationId xmlns:a16="http://schemas.microsoft.com/office/drawing/2014/main" id="{6BF1248E-F622-4F8C-05C2-99F8808FD750}"/>
              </a:ext>
            </a:extLst>
          </p:cNvPr>
          <p:cNvSpPr txBox="1"/>
          <p:nvPr/>
        </p:nvSpPr>
        <p:spPr>
          <a:xfrm>
            <a:off x="1404583" y="8645857"/>
            <a:ext cx="16230600" cy="1200329"/>
          </a:xfrm>
          <a:prstGeom prst="rect">
            <a:avLst/>
          </a:prstGeom>
          <a:noFill/>
        </p:spPr>
        <p:txBody>
          <a:bodyPr wrap="square">
            <a:spAutoFit/>
          </a:bodyPr>
          <a:lstStyle/>
          <a:p>
            <a:r>
              <a:rPr lang="en-US" sz="2400" dirty="0"/>
              <a:t>We can adjust the </a:t>
            </a:r>
            <a:r>
              <a:rPr lang="en-US" sz="2400" b="1" dirty="0" err="1">
                <a:solidFill>
                  <a:srgbClr val="F5F5F5"/>
                </a:solidFill>
                <a:highlight>
                  <a:srgbClr val="FF6F15"/>
                </a:highlight>
              </a:rPr>
              <a:t>hitThreshold</a:t>
            </a:r>
            <a:r>
              <a:rPr lang="en-US" sz="2400" b="1" dirty="0">
                <a:solidFill>
                  <a:srgbClr val="F5F5F5"/>
                </a:solidFill>
                <a:highlight>
                  <a:srgbClr val="FF6F15"/>
                </a:highlight>
              </a:rPr>
              <a:t> parameter </a:t>
            </a:r>
            <a:r>
              <a:rPr lang="en-US" sz="2400" dirty="0"/>
              <a:t>in </a:t>
            </a:r>
            <a:r>
              <a:rPr lang="en-US" sz="2400" dirty="0" err="1"/>
              <a:t>hog.detectMultiScale.Setting</a:t>
            </a:r>
            <a:r>
              <a:rPr lang="en-US" sz="2400" dirty="0"/>
              <a:t> a higher </a:t>
            </a:r>
            <a:r>
              <a:rPr lang="en-US" sz="2400" dirty="0" err="1"/>
              <a:t>hitThreshold</a:t>
            </a:r>
            <a:r>
              <a:rPr lang="en-US" sz="2400" dirty="0"/>
              <a:t> makes the model more conservative, detecting only strong and confident patterns of people, which helps reduce false positives and ensures safer monitoring.</a:t>
            </a:r>
          </a:p>
        </p:txBody>
      </p:sp>
    </p:spTree>
    <p:extLst>
      <p:ext uri="{BB962C8B-B14F-4D97-AF65-F5344CB8AC3E}">
        <p14:creationId xmlns:p14="http://schemas.microsoft.com/office/powerpoint/2010/main" val="27265091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039EDC9-434B-1BF9-CBDE-160AD6230811}"/>
              </a:ext>
            </a:extLst>
          </p:cNvPr>
          <p:cNvPicPr>
            <a:picLocks noChangeAspect="1"/>
          </p:cNvPicPr>
          <p:nvPr/>
        </p:nvPicPr>
        <p:blipFill>
          <a:blip r:embed="rId2"/>
          <a:stretch>
            <a:fillRect/>
          </a:stretch>
        </p:blipFill>
        <p:spPr>
          <a:xfrm>
            <a:off x="2590800" y="4152900"/>
            <a:ext cx="13851283" cy="4248743"/>
          </a:xfrm>
          <a:prstGeom prst="rect">
            <a:avLst/>
          </a:prstGeom>
        </p:spPr>
      </p:pic>
      <p:sp>
        <p:nvSpPr>
          <p:cNvPr id="5" name="TextBox 4">
            <a:extLst>
              <a:ext uri="{FF2B5EF4-FFF2-40B4-BE49-F238E27FC236}">
                <a16:creationId xmlns:a16="http://schemas.microsoft.com/office/drawing/2014/main" id="{1DF523B3-3CB4-9B21-4837-1382190EB3C1}"/>
              </a:ext>
            </a:extLst>
          </p:cNvPr>
          <p:cNvSpPr txBox="1"/>
          <p:nvPr/>
        </p:nvSpPr>
        <p:spPr>
          <a:xfrm>
            <a:off x="990600" y="2019300"/>
            <a:ext cx="12192000" cy="1493358"/>
          </a:xfrm>
          <a:prstGeom prst="rect">
            <a:avLst/>
          </a:prstGeom>
          <a:noFill/>
        </p:spPr>
        <p:txBody>
          <a:bodyPr wrap="square">
            <a:spAutoFit/>
          </a:bodyPr>
          <a:lstStyle/>
          <a:p>
            <a:pPr>
              <a:lnSpc>
                <a:spcPct val="150000"/>
              </a:lnSpc>
            </a:pPr>
            <a:r>
              <a:rPr lang="en-US" sz="3200" b="1" dirty="0"/>
              <a:t>9. Bias Issues and Mitigation</a:t>
            </a:r>
            <a:r>
              <a:rPr lang="zh-TW" altLang="en-US" sz="3200" b="1" dirty="0"/>
              <a:t>  </a:t>
            </a:r>
            <a:endParaRPr lang="en-US" altLang="zh-TW" sz="3200" b="1" dirty="0"/>
          </a:p>
          <a:p>
            <a:pPr>
              <a:lnSpc>
                <a:spcPct val="150000"/>
              </a:lnSpc>
            </a:pPr>
            <a:r>
              <a:rPr lang="en-US" altLang="zh-TW" sz="3200" b="1" dirty="0"/>
              <a:t>10.</a:t>
            </a:r>
            <a:r>
              <a:rPr lang="en-US" sz="3200" b="1" dirty="0"/>
              <a:t> Known Limitations</a:t>
            </a:r>
          </a:p>
        </p:txBody>
      </p:sp>
      <p:sp>
        <p:nvSpPr>
          <p:cNvPr id="7" name="Rectangle 6">
            <a:extLst>
              <a:ext uri="{FF2B5EF4-FFF2-40B4-BE49-F238E27FC236}">
                <a16:creationId xmlns:a16="http://schemas.microsoft.com/office/drawing/2014/main" id="{6A765CB7-C604-9B79-870F-62249ACB1F2A}"/>
              </a:ext>
            </a:extLst>
          </p:cNvPr>
          <p:cNvSpPr/>
          <p:nvPr/>
        </p:nvSpPr>
        <p:spPr>
          <a:xfrm>
            <a:off x="6705600" y="2461179"/>
            <a:ext cx="10820400" cy="609600"/>
          </a:xfrm>
          <a:prstGeom prst="rect">
            <a:avLst/>
          </a:prstGeom>
          <a:solidFill>
            <a:srgbClr val="FF6F15"/>
          </a:solid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Have tried to improve the model. However, our MAE did not drop</a:t>
            </a:r>
          </a:p>
        </p:txBody>
      </p:sp>
      <mc:AlternateContent xmlns:mc="http://schemas.openxmlformats.org/markup-compatibility/2006" xmlns:p14="http://schemas.microsoft.com/office/powerpoint/2010/main">
        <mc:Choice Requires="p14">
          <p:contentPart p14:bwMode="auto" r:id="rId3">
            <p14:nvContentPartPr>
              <p14:cNvPr id="8" name="Ink 7">
                <a:extLst>
                  <a:ext uri="{FF2B5EF4-FFF2-40B4-BE49-F238E27FC236}">
                    <a16:creationId xmlns:a16="http://schemas.microsoft.com/office/drawing/2014/main" id="{3F64BCBA-7950-7BE2-E7D8-0CD904DA4701}"/>
                  </a:ext>
                </a:extLst>
              </p14:cNvPr>
              <p14:cNvContentPartPr/>
              <p14:nvPr/>
            </p14:nvContentPartPr>
            <p14:xfrm>
              <a:off x="5408110" y="2479107"/>
              <a:ext cx="1127160" cy="780120"/>
            </p14:xfrm>
          </p:contentPart>
        </mc:Choice>
        <mc:Fallback xmlns="">
          <p:pic>
            <p:nvPicPr>
              <p:cNvPr id="8" name="Ink 7">
                <a:extLst>
                  <a:ext uri="{FF2B5EF4-FFF2-40B4-BE49-F238E27FC236}">
                    <a16:creationId xmlns:a16="http://schemas.microsoft.com/office/drawing/2014/main" id="{3F64BCBA-7950-7BE2-E7D8-0CD904DA4701}"/>
                  </a:ext>
                </a:extLst>
              </p:cNvPr>
              <p:cNvPicPr/>
              <p:nvPr/>
            </p:nvPicPr>
            <p:blipFill>
              <a:blip r:embed="rId4"/>
              <a:stretch>
                <a:fillRect/>
              </a:stretch>
            </p:blipFill>
            <p:spPr>
              <a:xfrm>
                <a:off x="5401990" y="2472987"/>
                <a:ext cx="1139400" cy="792360"/>
              </a:xfrm>
              <a:prstGeom prst="rect">
                <a:avLst/>
              </a:prstGeom>
            </p:spPr>
          </p:pic>
        </mc:Fallback>
      </mc:AlternateContent>
    </p:spTree>
    <p:extLst>
      <p:ext uri="{BB962C8B-B14F-4D97-AF65-F5344CB8AC3E}">
        <p14:creationId xmlns:p14="http://schemas.microsoft.com/office/powerpoint/2010/main" val="28111526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33692" y="-759771"/>
            <a:ext cx="6940764" cy="11184648"/>
            <a:chOff x="0" y="0"/>
            <a:chExt cx="1828020" cy="2945751"/>
          </a:xfrm>
        </p:grpSpPr>
        <p:sp>
          <p:nvSpPr>
            <p:cNvPr id="3" name="Freeform 3"/>
            <p:cNvSpPr/>
            <p:nvPr/>
          </p:nvSpPr>
          <p:spPr>
            <a:xfrm>
              <a:off x="0" y="0"/>
              <a:ext cx="1828020" cy="2945751"/>
            </a:xfrm>
            <a:custGeom>
              <a:avLst/>
              <a:gdLst/>
              <a:ahLst/>
              <a:cxnLst/>
              <a:rect l="l" t="t" r="r" b="b"/>
              <a:pathLst>
                <a:path w="1828020" h="2945751">
                  <a:moveTo>
                    <a:pt x="83657" y="0"/>
                  </a:moveTo>
                  <a:lnTo>
                    <a:pt x="1744363" y="0"/>
                  </a:lnTo>
                  <a:cubicBezTo>
                    <a:pt x="1790566" y="0"/>
                    <a:pt x="1828020" y="37455"/>
                    <a:pt x="1828020" y="83657"/>
                  </a:cubicBezTo>
                  <a:lnTo>
                    <a:pt x="1828020" y="2862094"/>
                  </a:lnTo>
                  <a:cubicBezTo>
                    <a:pt x="1828020" y="2884281"/>
                    <a:pt x="1819206" y="2905559"/>
                    <a:pt x="1803517" y="2921248"/>
                  </a:cubicBezTo>
                  <a:cubicBezTo>
                    <a:pt x="1787829" y="2936937"/>
                    <a:pt x="1766550" y="2945751"/>
                    <a:pt x="1744363" y="2945751"/>
                  </a:cubicBezTo>
                  <a:lnTo>
                    <a:pt x="83657" y="2945751"/>
                  </a:lnTo>
                  <a:cubicBezTo>
                    <a:pt x="61470" y="2945751"/>
                    <a:pt x="40191" y="2936937"/>
                    <a:pt x="24503" y="2921248"/>
                  </a:cubicBezTo>
                  <a:cubicBezTo>
                    <a:pt x="8814" y="2905559"/>
                    <a:pt x="0" y="2884281"/>
                    <a:pt x="0" y="2862094"/>
                  </a:cubicBezTo>
                  <a:lnTo>
                    <a:pt x="0" y="83657"/>
                  </a:lnTo>
                  <a:cubicBezTo>
                    <a:pt x="0" y="61470"/>
                    <a:pt x="8814" y="40191"/>
                    <a:pt x="24503" y="24503"/>
                  </a:cubicBezTo>
                  <a:cubicBezTo>
                    <a:pt x="40191" y="8814"/>
                    <a:pt x="61470" y="0"/>
                    <a:pt x="83657" y="0"/>
                  </a:cubicBezTo>
                  <a:close/>
                </a:path>
              </a:pathLst>
            </a:custGeom>
            <a:solidFill>
              <a:srgbClr val="051A36"/>
            </a:solidFill>
          </p:spPr>
        </p:sp>
        <p:sp>
          <p:nvSpPr>
            <p:cNvPr id="4" name="TextBox 4"/>
            <p:cNvSpPr txBox="1"/>
            <p:nvPr/>
          </p:nvSpPr>
          <p:spPr>
            <a:xfrm>
              <a:off x="0" y="-57150"/>
              <a:ext cx="1828020" cy="3002901"/>
            </a:xfrm>
            <a:prstGeom prst="rect">
              <a:avLst/>
            </a:prstGeom>
          </p:spPr>
          <p:txBody>
            <a:bodyPr lIns="50800" tIns="50800" rIns="50800" bIns="50800" rtlCol="0" anchor="ctr"/>
            <a:lstStyle/>
            <a:p>
              <a:pPr algn="ctr">
                <a:lnSpc>
                  <a:spcPts val="2524"/>
                </a:lnSpc>
              </a:pPr>
              <a:endParaRPr/>
            </a:p>
          </p:txBody>
        </p:sp>
      </p:grpSp>
      <p:grpSp>
        <p:nvGrpSpPr>
          <p:cNvPr id="5" name="Group 5"/>
          <p:cNvGrpSpPr/>
          <p:nvPr/>
        </p:nvGrpSpPr>
        <p:grpSpPr>
          <a:xfrm>
            <a:off x="1750822" y="810026"/>
            <a:ext cx="5246370" cy="5659594"/>
            <a:chOff x="0" y="0"/>
            <a:chExt cx="812800" cy="876819"/>
          </a:xfrm>
        </p:grpSpPr>
        <p:sp>
          <p:nvSpPr>
            <p:cNvPr id="6" name="Freeform 6"/>
            <p:cNvSpPr/>
            <p:nvPr/>
          </p:nvSpPr>
          <p:spPr>
            <a:xfrm>
              <a:off x="0" y="0"/>
              <a:ext cx="812800" cy="876819"/>
            </a:xfrm>
            <a:custGeom>
              <a:avLst/>
              <a:gdLst/>
              <a:ahLst/>
              <a:cxnLst/>
              <a:rect l="l" t="t" r="r" b="b"/>
              <a:pathLst>
                <a:path w="812800" h="876819">
                  <a:moveTo>
                    <a:pt x="63454" y="0"/>
                  </a:moveTo>
                  <a:lnTo>
                    <a:pt x="749346" y="0"/>
                  </a:lnTo>
                  <a:cubicBezTo>
                    <a:pt x="784391" y="0"/>
                    <a:pt x="812800" y="28409"/>
                    <a:pt x="812800" y="63454"/>
                  </a:cubicBezTo>
                  <a:lnTo>
                    <a:pt x="812800" y="813365"/>
                  </a:lnTo>
                  <a:cubicBezTo>
                    <a:pt x="812800" y="830194"/>
                    <a:pt x="806115" y="846334"/>
                    <a:pt x="794215" y="858234"/>
                  </a:cubicBezTo>
                  <a:cubicBezTo>
                    <a:pt x="782315" y="870134"/>
                    <a:pt x="766175" y="876819"/>
                    <a:pt x="749346" y="876819"/>
                  </a:cubicBezTo>
                  <a:lnTo>
                    <a:pt x="63454" y="876819"/>
                  </a:lnTo>
                  <a:cubicBezTo>
                    <a:pt x="28409" y="876819"/>
                    <a:pt x="0" y="848410"/>
                    <a:pt x="0" y="813365"/>
                  </a:cubicBezTo>
                  <a:lnTo>
                    <a:pt x="0" y="63454"/>
                  </a:lnTo>
                  <a:cubicBezTo>
                    <a:pt x="0" y="28409"/>
                    <a:pt x="28409" y="0"/>
                    <a:pt x="63454" y="0"/>
                  </a:cubicBezTo>
                  <a:close/>
                </a:path>
              </a:pathLst>
            </a:custGeom>
            <a:blipFill>
              <a:blip r:embed="rId2"/>
              <a:stretch>
                <a:fillRect l="-64577" r="-84847"/>
              </a:stretch>
            </a:blipFill>
            <a:ln w="171450" cap="rnd">
              <a:solidFill>
                <a:srgbClr val="FF6F15"/>
              </a:solidFill>
              <a:prstDash val="solid"/>
              <a:round/>
            </a:ln>
          </p:spPr>
        </p:sp>
      </p:grpSp>
      <p:grpSp>
        <p:nvGrpSpPr>
          <p:cNvPr id="7" name="Group 7"/>
          <p:cNvGrpSpPr/>
          <p:nvPr/>
        </p:nvGrpSpPr>
        <p:grpSpPr>
          <a:xfrm>
            <a:off x="4201300" y="4535680"/>
            <a:ext cx="4498040" cy="4852322"/>
            <a:chOff x="0" y="0"/>
            <a:chExt cx="812800" cy="876819"/>
          </a:xfrm>
        </p:grpSpPr>
        <p:sp>
          <p:nvSpPr>
            <p:cNvPr id="8" name="Freeform 8"/>
            <p:cNvSpPr/>
            <p:nvPr/>
          </p:nvSpPr>
          <p:spPr>
            <a:xfrm>
              <a:off x="0" y="0"/>
              <a:ext cx="812800" cy="876819"/>
            </a:xfrm>
            <a:custGeom>
              <a:avLst/>
              <a:gdLst/>
              <a:ahLst/>
              <a:cxnLst/>
              <a:rect l="l" t="t" r="r" b="b"/>
              <a:pathLst>
                <a:path w="812800" h="876819">
                  <a:moveTo>
                    <a:pt x="74011" y="0"/>
                  </a:moveTo>
                  <a:lnTo>
                    <a:pt x="738789" y="0"/>
                  </a:lnTo>
                  <a:cubicBezTo>
                    <a:pt x="779664" y="0"/>
                    <a:pt x="812800" y="33136"/>
                    <a:pt x="812800" y="74011"/>
                  </a:cubicBezTo>
                  <a:lnTo>
                    <a:pt x="812800" y="802809"/>
                  </a:lnTo>
                  <a:cubicBezTo>
                    <a:pt x="812800" y="843683"/>
                    <a:pt x="779664" y="876819"/>
                    <a:pt x="738789" y="876819"/>
                  </a:cubicBezTo>
                  <a:lnTo>
                    <a:pt x="74011" y="876819"/>
                  </a:lnTo>
                  <a:cubicBezTo>
                    <a:pt x="33136" y="876819"/>
                    <a:pt x="0" y="843683"/>
                    <a:pt x="0" y="802809"/>
                  </a:cubicBezTo>
                  <a:lnTo>
                    <a:pt x="0" y="74011"/>
                  </a:lnTo>
                  <a:cubicBezTo>
                    <a:pt x="0" y="33136"/>
                    <a:pt x="33136" y="0"/>
                    <a:pt x="74011" y="0"/>
                  </a:cubicBezTo>
                  <a:close/>
                </a:path>
              </a:pathLst>
            </a:custGeom>
            <a:blipFill>
              <a:blip r:embed="rId3"/>
              <a:stretch>
                <a:fillRect l="-56492" r="-6820"/>
              </a:stretch>
            </a:blipFill>
            <a:ln w="171450" cap="rnd">
              <a:solidFill>
                <a:srgbClr val="FF6F15"/>
              </a:solidFill>
              <a:prstDash val="solid"/>
              <a:round/>
            </a:ln>
          </p:spPr>
        </p:sp>
      </p:grpSp>
      <p:sp>
        <p:nvSpPr>
          <p:cNvPr id="9" name="TextBox 9"/>
          <p:cNvSpPr txBox="1"/>
          <p:nvPr/>
        </p:nvSpPr>
        <p:spPr>
          <a:xfrm>
            <a:off x="10028380" y="498727"/>
            <a:ext cx="6039724" cy="1059946"/>
          </a:xfrm>
          <a:prstGeom prst="rect">
            <a:avLst/>
          </a:prstGeom>
        </p:spPr>
        <p:txBody>
          <a:bodyPr lIns="0" tIns="0" rIns="0" bIns="0" rtlCol="0" anchor="t">
            <a:spAutoFit/>
          </a:bodyPr>
          <a:lstStyle/>
          <a:p>
            <a:pPr marL="0" lvl="0" indent="0" algn="l">
              <a:lnSpc>
                <a:spcPts val="7640"/>
              </a:lnSpc>
            </a:pPr>
            <a:r>
              <a:rPr lang="en-US" sz="7009" b="1">
                <a:solidFill>
                  <a:srgbClr val="051A36"/>
                </a:solidFill>
                <a:latin typeface="Poppins Bold"/>
                <a:ea typeface="Poppins Bold"/>
                <a:cs typeface="Poppins Bold"/>
                <a:sym typeface="Poppins Bold"/>
              </a:rPr>
              <a:t>Introduction</a:t>
            </a:r>
          </a:p>
        </p:txBody>
      </p:sp>
      <p:sp>
        <p:nvSpPr>
          <p:cNvPr id="10" name="TextBox 10"/>
          <p:cNvSpPr txBox="1"/>
          <p:nvPr/>
        </p:nvSpPr>
        <p:spPr>
          <a:xfrm>
            <a:off x="8903855" y="2411251"/>
            <a:ext cx="9042978" cy="6723957"/>
          </a:xfrm>
          <a:prstGeom prst="rect">
            <a:avLst/>
          </a:prstGeom>
        </p:spPr>
        <p:txBody>
          <a:bodyPr lIns="0" tIns="0" rIns="0" bIns="0" rtlCol="0" anchor="t">
            <a:spAutoFit/>
          </a:bodyPr>
          <a:lstStyle/>
          <a:p>
            <a:pPr marL="564736" lvl="1" indent="-282368" algn="l">
              <a:lnSpc>
                <a:spcPts val="4446"/>
              </a:lnSpc>
              <a:spcBef>
                <a:spcPct val="0"/>
              </a:spcBef>
              <a:buFont typeface="Arial"/>
              <a:buChar char="•"/>
            </a:pPr>
            <a:r>
              <a:rPr lang="en-US" sz="2615" b="1" dirty="0">
                <a:solidFill>
                  <a:srgbClr val="000000">
                    <a:alpha val="80000"/>
                  </a:srgbClr>
                </a:solidFill>
                <a:latin typeface="Poppins Bold"/>
                <a:ea typeface="Poppins Bold"/>
                <a:cs typeface="Poppins Bold"/>
                <a:sym typeface="Poppins Bold"/>
              </a:rPr>
              <a:t>Pr</a:t>
            </a:r>
            <a:r>
              <a:rPr lang="en-US" sz="2615" b="1" u="none" strike="noStrike" dirty="0">
                <a:solidFill>
                  <a:srgbClr val="000000">
                    <a:alpha val="80000"/>
                  </a:srgbClr>
                </a:solidFill>
                <a:latin typeface="Poppins Bold"/>
                <a:ea typeface="Poppins Bold"/>
                <a:cs typeface="Poppins Bold"/>
                <a:sym typeface="Poppins Bold"/>
              </a:rPr>
              <a:t>oblem</a:t>
            </a:r>
            <a:r>
              <a:rPr lang="en-US" sz="2615" u="none" strike="noStrike" dirty="0">
                <a:solidFill>
                  <a:srgbClr val="000000">
                    <a:alpha val="80000"/>
                  </a:srgbClr>
                </a:solidFill>
                <a:latin typeface="Poppins"/>
                <a:ea typeface="Poppins"/>
                <a:cs typeface="Poppins"/>
                <a:sym typeface="Poppins"/>
              </a:rPr>
              <a:t>: Overcrowding at SDFC gym causes frustration and wasted time for students.</a:t>
            </a:r>
          </a:p>
          <a:p>
            <a:pPr marL="564736" lvl="1" indent="-282368" algn="l">
              <a:lnSpc>
                <a:spcPts val="4446"/>
              </a:lnSpc>
              <a:spcBef>
                <a:spcPct val="0"/>
              </a:spcBef>
              <a:buFont typeface="Arial"/>
              <a:buChar char="•"/>
            </a:pPr>
            <a:r>
              <a:rPr lang="en-US" sz="2615" b="1" u="none" strike="noStrike" dirty="0">
                <a:solidFill>
                  <a:srgbClr val="000000">
                    <a:alpha val="80000"/>
                  </a:srgbClr>
                </a:solidFill>
                <a:latin typeface="Poppins Bold"/>
                <a:ea typeface="Poppins Bold"/>
                <a:cs typeface="Poppins Bold"/>
                <a:sym typeface="Poppins Bold"/>
              </a:rPr>
              <a:t>Importance</a:t>
            </a:r>
            <a:r>
              <a:rPr lang="en-US" sz="2615" u="none" strike="noStrike" dirty="0">
                <a:solidFill>
                  <a:srgbClr val="000000">
                    <a:alpha val="80000"/>
                  </a:srgbClr>
                </a:solidFill>
                <a:latin typeface="Poppins"/>
                <a:ea typeface="Poppins"/>
                <a:cs typeface="Poppins"/>
                <a:sym typeface="Poppins"/>
              </a:rPr>
              <a:t>: Students deserve fair and efficient access to gym facilities they are paying for.</a:t>
            </a:r>
          </a:p>
          <a:p>
            <a:pPr marL="564736" lvl="1" indent="-282368" algn="l">
              <a:lnSpc>
                <a:spcPts val="4446"/>
              </a:lnSpc>
              <a:spcBef>
                <a:spcPct val="0"/>
              </a:spcBef>
              <a:buFont typeface="Arial"/>
              <a:buChar char="•"/>
            </a:pPr>
            <a:r>
              <a:rPr lang="en-US" sz="2615" b="1" u="none" strike="noStrike" dirty="0">
                <a:solidFill>
                  <a:srgbClr val="000000">
                    <a:alpha val="80000"/>
                  </a:srgbClr>
                </a:solidFill>
                <a:latin typeface="Poppins Bold"/>
                <a:ea typeface="Poppins Bold"/>
                <a:cs typeface="Poppins Bold"/>
                <a:sym typeface="Poppins Bold"/>
              </a:rPr>
              <a:t>Current Situation</a:t>
            </a:r>
            <a:r>
              <a:rPr lang="en-US" sz="2615" u="none" strike="noStrike" dirty="0">
                <a:solidFill>
                  <a:srgbClr val="000000">
                    <a:alpha val="80000"/>
                  </a:srgbClr>
                </a:solidFill>
                <a:latin typeface="Poppins"/>
                <a:ea typeface="Poppins"/>
                <a:cs typeface="Poppins"/>
                <a:sym typeface="Poppins"/>
              </a:rPr>
              <a:t>: No way for students to check gym crowd levels before arriving.</a:t>
            </a:r>
          </a:p>
          <a:p>
            <a:pPr marL="564736" lvl="1" indent="-282368" algn="l">
              <a:lnSpc>
                <a:spcPts val="4446"/>
              </a:lnSpc>
              <a:spcBef>
                <a:spcPct val="0"/>
              </a:spcBef>
              <a:buFont typeface="Arial"/>
              <a:buChar char="•"/>
            </a:pPr>
            <a:r>
              <a:rPr lang="en-US" sz="2615" b="1" u="none" strike="noStrike" dirty="0">
                <a:solidFill>
                  <a:srgbClr val="000000">
                    <a:alpha val="80000"/>
                  </a:srgbClr>
                </a:solidFill>
                <a:latin typeface="Poppins Bold"/>
                <a:ea typeface="Poppins Bold"/>
                <a:cs typeface="Poppins Bold"/>
                <a:sym typeface="Poppins Bold"/>
              </a:rPr>
              <a:t>Goal</a:t>
            </a:r>
            <a:r>
              <a:rPr lang="en-US" sz="2615" u="none" strike="noStrike" dirty="0">
                <a:solidFill>
                  <a:srgbClr val="000000">
                    <a:alpha val="80000"/>
                  </a:srgbClr>
                </a:solidFill>
                <a:latin typeface="Poppins"/>
                <a:ea typeface="Poppins"/>
                <a:cs typeface="Poppins"/>
                <a:sym typeface="Poppins"/>
              </a:rPr>
              <a:t>: Build a crowd detection and visualization system using AI.</a:t>
            </a:r>
          </a:p>
          <a:p>
            <a:pPr marL="564736" lvl="1" indent="-282368" algn="l">
              <a:lnSpc>
                <a:spcPts val="4446"/>
              </a:lnSpc>
              <a:spcBef>
                <a:spcPct val="0"/>
              </a:spcBef>
              <a:buFont typeface="Arial"/>
              <a:buChar char="•"/>
            </a:pPr>
            <a:r>
              <a:rPr lang="en-US" sz="2615" b="1" u="none" strike="noStrike" dirty="0">
                <a:solidFill>
                  <a:srgbClr val="000000">
                    <a:alpha val="80000"/>
                  </a:srgbClr>
                </a:solidFill>
                <a:latin typeface="Poppins Bold"/>
                <a:ea typeface="Poppins Bold"/>
                <a:cs typeface="Poppins Bold"/>
                <a:sym typeface="Poppins Bold"/>
              </a:rPr>
              <a:t>Approach</a:t>
            </a:r>
            <a:r>
              <a:rPr lang="en-US" sz="2615" u="none" strike="noStrike" dirty="0">
                <a:solidFill>
                  <a:srgbClr val="000000">
                    <a:alpha val="80000"/>
                  </a:srgbClr>
                </a:solidFill>
                <a:latin typeface="Poppins"/>
                <a:ea typeface="Poppins"/>
                <a:cs typeface="Poppins"/>
                <a:sym typeface="Poppins"/>
              </a:rPr>
              <a:t>: Use OpenCV and heatmaps to show live crowd density to students.</a:t>
            </a:r>
          </a:p>
          <a:p>
            <a:pPr marL="282368" lvl="1" algn="l">
              <a:lnSpc>
                <a:spcPts val="4446"/>
              </a:lnSpc>
              <a:spcBef>
                <a:spcPct val="0"/>
              </a:spcBef>
            </a:pPr>
            <a:r>
              <a:rPr lang="en-US" sz="2615" u="none" strike="noStrike" dirty="0">
                <a:solidFill>
                  <a:srgbClr val="000000">
                    <a:alpha val="80000"/>
                  </a:srgbClr>
                </a:solidFill>
                <a:latin typeface="Poppins"/>
                <a:ea typeface="Poppins"/>
                <a:cs typeface="Poppins"/>
                <a:sym typeface="Poppins"/>
              </a:rPr>
              <a:t>   </a:t>
            </a:r>
          </a:p>
          <a:p>
            <a:pPr marL="0" lvl="0" indent="0" algn="l">
              <a:lnSpc>
                <a:spcPts val="4446"/>
              </a:lnSpc>
              <a:spcBef>
                <a:spcPct val="0"/>
              </a:spcBef>
            </a:pPr>
            <a:endParaRPr lang="en-US" sz="2615" u="none" strike="noStrike" dirty="0">
              <a:solidFill>
                <a:srgbClr val="000000">
                  <a:alpha val="80000"/>
                </a:srgbClr>
              </a:solidFill>
              <a:latin typeface="Poppins"/>
              <a:ea typeface="Poppins"/>
              <a:cs typeface="Poppins"/>
              <a:sym typeface="Poppins"/>
            </a:endParaRPr>
          </a:p>
        </p:txBody>
      </p:sp>
      <p:sp>
        <p:nvSpPr>
          <p:cNvPr id="11" name="TextBox 11"/>
          <p:cNvSpPr txBox="1"/>
          <p:nvPr/>
        </p:nvSpPr>
        <p:spPr>
          <a:xfrm>
            <a:off x="10209939" y="8246253"/>
            <a:ext cx="2251636" cy="308184"/>
          </a:xfrm>
          <a:prstGeom prst="rect">
            <a:avLst/>
          </a:prstGeom>
        </p:spPr>
        <p:txBody>
          <a:bodyPr lIns="0" tIns="0" rIns="0" bIns="0" rtlCol="0" anchor="t">
            <a:spAutoFit/>
          </a:bodyPr>
          <a:lstStyle/>
          <a:p>
            <a:pPr algn="ctr">
              <a:lnSpc>
                <a:spcPts val="2209"/>
              </a:lnSpc>
            </a:pPr>
            <a:r>
              <a:rPr lang="en-US" sz="2301" b="1" dirty="0">
                <a:solidFill>
                  <a:srgbClr val="FFFFFF"/>
                </a:solidFill>
                <a:latin typeface="Poppins Bold"/>
                <a:ea typeface="Poppins Bold"/>
                <a:cs typeface="Poppins Bold"/>
                <a:sym typeface="Poppins Bold"/>
              </a:rPr>
              <a:t>Read More</a:t>
            </a:r>
          </a:p>
        </p:txBody>
      </p:sp>
      <p:sp>
        <p:nvSpPr>
          <p:cNvPr id="13" name="TextBox 12">
            <a:extLst>
              <a:ext uri="{FF2B5EF4-FFF2-40B4-BE49-F238E27FC236}">
                <a16:creationId xmlns:a16="http://schemas.microsoft.com/office/drawing/2014/main" id="{8C064E0F-AE7E-E08F-72FC-16B7A8932F1C}"/>
              </a:ext>
            </a:extLst>
          </p:cNvPr>
          <p:cNvSpPr txBox="1"/>
          <p:nvPr/>
        </p:nvSpPr>
        <p:spPr>
          <a:xfrm>
            <a:off x="9180528" y="8244547"/>
            <a:ext cx="8489631" cy="830997"/>
          </a:xfrm>
          <a:prstGeom prst="rect">
            <a:avLst/>
          </a:prstGeom>
          <a:noFill/>
        </p:spPr>
        <p:txBody>
          <a:bodyPr wrap="square">
            <a:spAutoFit/>
          </a:bodyPr>
          <a:lstStyle/>
          <a:p>
            <a:r>
              <a:rPr lang="en-US" sz="2400" b="1" dirty="0">
                <a:solidFill>
                  <a:schemeClr val="bg1"/>
                </a:solidFill>
                <a:highlight>
                  <a:srgbClr val="FF6F15"/>
                </a:highlight>
              </a:rPr>
              <a:t>Integrate the visualization into a mobile app, allowing students to conveniently check real-time crowd levels from their phones.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21288BA2-D8F8-BBB3-F3A7-6C4C2D8A06D5}"/>
              </a:ext>
            </a:extLst>
          </p:cNvPr>
          <p:cNvGrpSpPr/>
          <p:nvPr/>
        </p:nvGrpSpPr>
        <p:grpSpPr>
          <a:xfrm>
            <a:off x="685800" y="723900"/>
            <a:ext cx="9296400" cy="1676399"/>
            <a:chOff x="685800" y="723900"/>
            <a:chExt cx="9296400" cy="1676399"/>
          </a:xfrm>
        </p:grpSpPr>
        <p:grpSp>
          <p:nvGrpSpPr>
            <p:cNvPr id="5" name="Group 5"/>
            <p:cNvGrpSpPr/>
            <p:nvPr/>
          </p:nvGrpSpPr>
          <p:grpSpPr>
            <a:xfrm>
              <a:off x="685800" y="723900"/>
              <a:ext cx="8991600" cy="1676399"/>
              <a:chOff x="0" y="0"/>
              <a:chExt cx="1719323" cy="1255841"/>
            </a:xfrm>
          </p:grpSpPr>
          <p:sp>
            <p:nvSpPr>
              <p:cNvPr id="6" name="Freeform 6"/>
              <p:cNvSpPr/>
              <p:nvPr/>
            </p:nvSpPr>
            <p:spPr>
              <a:xfrm>
                <a:off x="0" y="0"/>
                <a:ext cx="1719323" cy="1255841"/>
              </a:xfrm>
              <a:custGeom>
                <a:avLst/>
                <a:gdLst/>
                <a:ahLst/>
                <a:cxnLst/>
                <a:rect l="l" t="t" r="r" b="b"/>
                <a:pathLst>
                  <a:path w="1719323" h="1255841">
                    <a:moveTo>
                      <a:pt x="88946" y="0"/>
                    </a:moveTo>
                    <a:lnTo>
                      <a:pt x="1630377" y="0"/>
                    </a:lnTo>
                    <a:cubicBezTo>
                      <a:pt x="1679500" y="0"/>
                      <a:pt x="1719323" y="39822"/>
                      <a:pt x="1719323" y="88946"/>
                    </a:cubicBezTo>
                    <a:lnTo>
                      <a:pt x="1719323" y="1166895"/>
                    </a:lnTo>
                    <a:cubicBezTo>
                      <a:pt x="1719323" y="1190485"/>
                      <a:pt x="1709952" y="1213109"/>
                      <a:pt x="1693271" y="1229789"/>
                    </a:cubicBezTo>
                    <a:cubicBezTo>
                      <a:pt x="1676590" y="1246470"/>
                      <a:pt x="1653967" y="1255841"/>
                      <a:pt x="1630377" y="1255841"/>
                    </a:cubicBezTo>
                    <a:lnTo>
                      <a:pt x="88946" y="1255841"/>
                    </a:lnTo>
                    <a:cubicBezTo>
                      <a:pt x="39822" y="1255841"/>
                      <a:pt x="0" y="1216019"/>
                      <a:pt x="0" y="1166895"/>
                    </a:cubicBezTo>
                    <a:lnTo>
                      <a:pt x="0" y="88946"/>
                    </a:lnTo>
                    <a:cubicBezTo>
                      <a:pt x="0" y="39822"/>
                      <a:pt x="39822" y="0"/>
                      <a:pt x="88946" y="0"/>
                    </a:cubicBezTo>
                    <a:close/>
                  </a:path>
                </a:pathLst>
              </a:custGeom>
              <a:solidFill>
                <a:srgbClr val="051A36"/>
              </a:solidFill>
            </p:spPr>
          </p:sp>
          <p:sp>
            <p:nvSpPr>
              <p:cNvPr id="7" name="TextBox 7"/>
              <p:cNvSpPr txBox="1"/>
              <p:nvPr/>
            </p:nvSpPr>
            <p:spPr>
              <a:xfrm>
                <a:off x="0" y="-57150"/>
                <a:ext cx="1719323" cy="1312991"/>
              </a:xfrm>
              <a:prstGeom prst="rect">
                <a:avLst/>
              </a:prstGeom>
            </p:spPr>
            <p:txBody>
              <a:bodyPr lIns="50800" tIns="50800" rIns="50800" bIns="50800" rtlCol="0" anchor="ctr"/>
              <a:lstStyle/>
              <a:p>
                <a:pPr algn="ctr">
                  <a:lnSpc>
                    <a:spcPts val="2524"/>
                  </a:lnSpc>
                </a:pPr>
                <a:endParaRPr/>
              </a:p>
            </p:txBody>
          </p:sp>
        </p:grpSp>
        <p:sp>
          <p:nvSpPr>
            <p:cNvPr id="23" name="TextBox 22">
              <a:extLst>
                <a:ext uri="{FF2B5EF4-FFF2-40B4-BE49-F238E27FC236}">
                  <a16:creationId xmlns:a16="http://schemas.microsoft.com/office/drawing/2014/main" id="{242B39DF-7469-3D1E-0512-8CF3FDF30C77}"/>
                </a:ext>
              </a:extLst>
            </p:cNvPr>
            <p:cNvSpPr txBox="1"/>
            <p:nvPr/>
          </p:nvSpPr>
          <p:spPr>
            <a:xfrm>
              <a:off x="838200" y="1333499"/>
              <a:ext cx="9144000" cy="707886"/>
            </a:xfrm>
            <a:prstGeom prst="rect">
              <a:avLst/>
            </a:prstGeom>
            <a:noFill/>
          </p:spPr>
          <p:txBody>
            <a:bodyPr wrap="square">
              <a:spAutoFit/>
            </a:bodyPr>
            <a:lstStyle/>
            <a:p>
              <a:r>
                <a:rPr lang="en-US" sz="4000" b="1" dirty="0">
                  <a:solidFill>
                    <a:srgbClr val="F5F5F5"/>
                  </a:solidFill>
                </a:rPr>
                <a:t>Future Enhancements &amp; Lessons Learned </a:t>
              </a:r>
            </a:p>
          </p:txBody>
        </p:sp>
      </p:grpSp>
      <p:sp>
        <p:nvSpPr>
          <p:cNvPr id="30" name="TextBox 29">
            <a:extLst>
              <a:ext uri="{FF2B5EF4-FFF2-40B4-BE49-F238E27FC236}">
                <a16:creationId xmlns:a16="http://schemas.microsoft.com/office/drawing/2014/main" id="{87D28CB7-1CE1-ABCF-CD09-C8071F109115}"/>
              </a:ext>
            </a:extLst>
          </p:cNvPr>
          <p:cNvSpPr txBox="1"/>
          <p:nvPr/>
        </p:nvSpPr>
        <p:spPr>
          <a:xfrm>
            <a:off x="1981200" y="3294941"/>
            <a:ext cx="14706600" cy="2862322"/>
          </a:xfrm>
          <a:prstGeom prst="rect">
            <a:avLst/>
          </a:prstGeom>
          <a:noFill/>
        </p:spPr>
        <p:txBody>
          <a:bodyPr wrap="square">
            <a:spAutoFit/>
          </a:bodyPr>
          <a:lstStyle/>
          <a:p>
            <a:pPr marL="571500" indent="-571500">
              <a:buFont typeface="Arial" panose="020B0604020202020204" pitchFamily="34" charset="0"/>
              <a:buChar char="•"/>
            </a:pPr>
            <a:r>
              <a:rPr lang="en-US" sz="3600" dirty="0"/>
              <a:t>We initially attempted to integrate YOLO but faced storage limitations.</a:t>
            </a:r>
            <a:br>
              <a:rPr lang="en-US" sz="3600" dirty="0"/>
            </a:br>
            <a:r>
              <a:rPr lang="en-US" sz="3600" dirty="0"/>
              <a:t>In the future, we plan to revisit YOLO integration.</a:t>
            </a:r>
          </a:p>
          <a:p>
            <a:pPr marL="571500" indent="-571500">
              <a:buFont typeface="Arial" panose="020B0604020202020204" pitchFamily="34" charset="0"/>
              <a:buChar char="•"/>
            </a:pPr>
            <a:br>
              <a:rPr lang="en-US" sz="3600" dirty="0"/>
            </a:br>
            <a:r>
              <a:rPr lang="en-US" sz="3600" dirty="0"/>
              <a:t>We also learned that maintaining high image quality is critical for improving detection performance.</a:t>
            </a:r>
          </a:p>
        </p:txBody>
      </p:sp>
      <p:grpSp>
        <p:nvGrpSpPr>
          <p:cNvPr id="31" name="Group 2">
            <a:extLst>
              <a:ext uri="{FF2B5EF4-FFF2-40B4-BE49-F238E27FC236}">
                <a16:creationId xmlns:a16="http://schemas.microsoft.com/office/drawing/2014/main" id="{3A26411B-F4BA-3146-C035-789F0A58A254}"/>
              </a:ext>
            </a:extLst>
          </p:cNvPr>
          <p:cNvGrpSpPr/>
          <p:nvPr/>
        </p:nvGrpSpPr>
        <p:grpSpPr>
          <a:xfrm>
            <a:off x="-304800" y="7658100"/>
            <a:ext cx="18897600" cy="3327219"/>
            <a:chOff x="0" y="0"/>
            <a:chExt cx="4816593" cy="876305"/>
          </a:xfrm>
        </p:grpSpPr>
        <p:sp>
          <p:nvSpPr>
            <p:cNvPr id="32" name="Freeform 3">
              <a:extLst>
                <a:ext uri="{FF2B5EF4-FFF2-40B4-BE49-F238E27FC236}">
                  <a16:creationId xmlns:a16="http://schemas.microsoft.com/office/drawing/2014/main" id="{D023C544-F2AF-F247-3BBD-EC15FCD96C4E}"/>
                </a:ext>
              </a:extLst>
            </p:cNvPr>
            <p:cNvSpPr/>
            <p:nvPr/>
          </p:nvSpPr>
          <p:spPr>
            <a:xfrm>
              <a:off x="0" y="0"/>
              <a:ext cx="4816592" cy="876305"/>
            </a:xfrm>
            <a:custGeom>
              <a:avLst/>
              <a:gdLst/>
              <a:ahLst/>
              <a:cxnLst/>
              <a:rect l="l" t="t" r="r" b="b"/>
              <a:pathLst>
                <a:path w="4816592" h="876305">
                  <a:moveTo>
                    <a:pt x="31750" y="0"/>
                  </a:moveTo>
                  <a:lnTo>
                    <a:pt x="4784842" y="0"/>
                  </a:lnTo>
                  <a:cubicBezTo>
                    <a:pt x="4793263" y="0"/>
                    <a:pt x="4801339" y="3345"/>
                    <a:pt x="4807293" y="9299"/>
                  </a:cubicBezTo>
                  <a:cubicBezTo>
                    <a:pt x="4813247" y="15254"/>
                    <a:pt x="4816592" y="23329"/>
                    <a:pt x="4816592" y="31750"/>
                  </a:cubicBezTo>
                  <a:lnTo>
                    <a:pt x="4816592" y="844555"/>
                  </a:lnTo>
                  <a:cubicBezTo>
                    <a:pt x="4816592" y="862090"/>
                    <a:pt x="4802377" y="876305"/>
                    <a:pt x="4784842" y="876305"/>
                  </a:cubicBezTo>
                  <a:lnTo>
                    <a:pt x="31750" y="876305"/>
                  </a:lnTo>
                  <a:cubicBezTo>
                    <a:pt x="23329" y="876305"/>
                    <a:pt x="15254" y="872960"/>
                    <a:pt x="9299" y="867005"/>
                  </a:cubicBezTo>
                  <a:cubicBezTo>
                    <a:pt x="3345" y="861051"/>
                    <a:pt x="0" y="852975"/>
                    <a:pt x="0" y="844555"/>
                  </a:cubicBezTo>
                  <a:lnTo>
                    <a:pt x="0" y="31750"/>
                  </a:lnTo>
                  <a:cubicBezTo>
                    <a:pt x="0" y="14215"/>
                    <a:pt x="14215" y="0"/>
                    <a:pt x="31750" y="0"/>
                  </a:cubicBezTo>
                  <a:close/>
                </a:path>
              </a:pathLst>
            </a:custGeom>
            <a:solidFill>
              <a:srgbClr val="051A36"/>
            </a:solidFill>
          </p:spPr>
        </p:sp>
        <p:sp>
          <p:nvSpPr>
            <p:cNvPr id="33" name="TextBox 4">
              <a:extLst>
                <a:ext uri="{FF2B5EF4-FFF2-40B4-BE49-F238E27FC236}">
                  <a16:creationId xmlns:a16="http://schemas.microsoft.com/office/drawing/2014/main" id="{7856F204-1EE6-E572-E87F-2B19DAE9A78F}"/>
                </a:ext>
              </a:extLst>
            </p:cNvPr>
            <p:cNvSpPr txBox="1"/>
            <p:nvPr/>
          </p:nvSpPr>
          <p:spPr>
            <a:xfrm>
              <a:off x="0" y="-57150"/>
              <a:ext cx="4816593" cy="933455"/>
            </a:xfrm>
            <a:prstGeom prst="rect">
              <a:avLst/>
            </a:prstGeom>
          </p:spPr>
          <p:txBody>
            <a:bodyPr lIns="50800" tIns="50800" rIns="50800" bIns="50800" rtlCol="0" anchor="ctr"/>
            <a:lstStyle/>
            <a:p>
              <a:pPr algn="ctr">
                <a:lnSpc>
                  <a:spcPts val="2524"/>
                </a:lnSpc>
              </a:pPr>
              <a:endParaRPr/>
            </a:p>
          </p:txBody>
        </p:sp>
      </p:grpSp>
      <p:grpSp>
        <p:nvGrpSpPr>
          <p:cNvPr id="34" name="Group 5">
            <a:extLst>
              <a:ext uri="{FF2B5EF4-FFF2-40B4-BE49-F238E27FC236}">
                <a16:creationId xmlns:a16="http://schemas.microsoft.com/office/drawing/2014/main" id="{F0F6CC3B-B26A-D1B7-1823-F2BD71D591FB}"/>
              </a:ext>
            </a:extLst>
          </p:cNvPr>
          <p:cNvGrpSpPr/>
          <p:nvPr/>
        </p:nvGrpSpPr>
        <p:grpSpPr>
          <a:xfrm>
            <a:off x="12649200" y="6089211"/>
            <a:ext cx="4657440" cy="3532999"/>
            <a:chOff x="0" y="0"/>
            <a:chExt cx="2340314" cy="1775294"/>
          </a:xfrm>
        </p:grpSpPr>
        <p:sp>
          <p:nvSpPr>
            <p:cNvPr id="35" name="Freeform 6">
              <a:extLst>
                <a:ext uri="{FF2B5EF4-FFF2-40B4-BE49-F238E27FC236}">
                  <a16:creationId xmlns:a16="http://schemas.microsoft.com/office/drawing/2014/main" id="{BF1255B6-7207-1AA9-F8B3-5E61E53CE510}"/>
                </a:ext>
              </a:extLst>
            </p:cNvPr>
            <p:cNvSpPr/>
            <p:nvPr/>
          </p:nvSpPr>
          <p:spPr>
            <a:xfrm>
              <a:off x="0" y="0"/>
              <a:ext cx="2340314" cy="1775294"/>
            </a:xfrm>
            <a:custGeom>
              <a:avLst/>
              <a:gdLst/>
              <a:ahLst/>
              <a:cxnLst/>
              <a:rect l="l" t="t" r="r" b="b"/>
              <a:pathLst>
                <a:path w="2340314" h="1775294">
                  <a:moveTo>
                    <a:pt x="51367" y="0"/>
                  </a:moveTo>
                  <a:lnTo>
                    <a:pt x="2288947" y="0"/>
                  </a:lnTo>
                  <a:cubicBezTo>
                    <a:pt x="2317316" y="0"/>
                    <a:pt x="2340314" y="22998"/>
                    <a:pt x="2340314" y="51367"/>
                  </a:cubicBezTo>
                  <a:lnTo>
                    <a:pt x="2340314" y="1723927"/>
                  </a:lnTo>
                  <a:cubicBezTo>
                    <a:pt x="2340314" y="1737551"/>
                    <a:pt x="2334902" y="1750616"/>
                    <a:pt x="2325269" y="1760249"/>
                  </a:cubicBezTo>
                  <a:cubicBezTo>
                    <a:pt x="2315636" y="1769882"/>
                    <a:pt x="2302571" y="1775294"/>
                    <a:pt x="2288947" y="1775294"/>
                  </a:cubicBezTo>
                  <a:lnTo>
                    <a:pt x="51367" y="1775294"/>
                  </a:lnTo>
                  <a:cubicBezTo>
                    <a:pt x="22998" y="1775294"/>
                    <a:pt x="0" y="1752297"/>
                    <a:pt x="0" y="1723927"/>
                  </a:cubicBezTo>
                  <a:lnTo>
                    <a:pt x="0" y="51367"/>
                  </a:lnTo>
                  <a:cubicBezTo>
                    <a:pt x="0" y="22998"/>
                    <a:pt x="22998" y="0"/>
                    <a:pt x="51367" y="0"/>
                  </a:cubicBezTo>
                  <a:close/>
                </a:path>
              </a:pathLst>
            </a:custGeom>
            <a:blipFill>
              <a:blip r:embed="rId2"/>
              <a:stretch>
                <a:fillRect l="-6816" r="-6816"/>
              </a:stretch>
            </a:blipFill>
            <a:ln w="171450" cap="rnd">
              <a:solidFill>
                <a:srgbClr val="FF6F15"/>
              </a:solidFill>
              <a:prstDash val="solid"/>
              <a:round/>
            </a:ln>
          </p:spPr>
        </p:sp>
      </p:grpSp>
    </p:spTree>
    <p:extLst>
      <p:ext uri="{BB962C8B-B14F-4D97-AF65-F5344CB8AC3E}">
        <p14:creationId xmlns:p14="http://schemas.microsoft.com/office/powerpoint/2010/main" val="31658407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0">
            <a:extLst>
              <a:ext uri="{FF2B5EF4-FFF2-40B4-BE49-F238E27FC236}">
                <a16:creationId xmlns:a16="http://schemas.microsoft.com/office/drawing/2014/main" id="{ACAA5CAC-5A52-7913-306E-C8471E5A3B40}"/>
              </a:ext>
            </a:extLst>
          </p:cNvPr>
          <p:cNvSpPr txBox="1"/>
          <p:nvPr/>
        </p:nvSpPr>
        <p:spPr>
          <a:xfrm>
            <a:off x="559950" y="666257"/>
            <a:ext cx="10298918" cy="982641"/>
          </a:xfrm>
          <a:prstGeom prst="rect">
            <a:avLst/>
          </a:prstGeom>
        </p:spPr>
        <p:txBody>
          <a:bodyPr lIns="0" tIns="0" rIns="0" bIns="0" rtlCol="0" anchor="t">
            <a:spAutoFit/>
          </a:bodyPr>
          <a:lstStyle/>
          <a:p>
            <a:pPr marL="0" lvl="0" indent="0" algn="l">
              <a:lnSpc>
                <a:spcPts val="7640"/>
              </a:lnSpc>
            </a:pPr>
            <a:r>
              <a:rPr lang="en-US" sz="7200" b="1" dirty="0"/>
              <a:t>Conclusion</a:t>
            </a:r>
            <a:endParaRPr lang="en-US" sz="7009" b="1" dirty="0">
              <a:solidFill>
                <a:srgbClr val="051A36"/>
              </a:solidFill>
              <a:latin typeface="Poppins Bold"/>
              <a:ea typeface="Poppins Bold"/>
              <a:cs typeface="Poppins Bold"/>
              <a:sym typeface="Poppins Bold"/>
            </a:endParaRPr>
          </a:p>
        </p:txBody>
      </p:sp>
      <p:sp>
        <p:nvSpPr>
          <p:cNvPr id="5" name="Rectangle 1">
            <a:extLst>
              <a:ext uri="{FF2B5EF4-FFF2-40B4-BE49-F238E27FC236}">
                <a16:creationId xmlns:a16="http://schemas.microsoft.com/office/drawing/2014/main" id="{60B4D1C3-37F6-4C17-71D9-37FA4E738D38}"/>
              </a:ext>
            </a:extLst>
          </p:cNvPr>
          <p:cNvSpPr>
            <a:spLocks noChangeArrowheads="1"/>
          </p:cNvSpPr>
          <p:nvPr/>
        </p:nvSpPr>
        <p:spPr bwMode="auto">
          <a:xfrm>
            <a:off x="762000" y="2095500"/>
            <a:ext cx="16764000" cy="78483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Arial" panose="020B0604020202020204" pitchFamily="34" charset="0"/>
              </a:rPr>
              <a:t>Solution:</a:t>
            </a:r>
            <a:br>
              <a:rPr kumimoji="0" lang="en-US" altLang="en-US" sz="2800" b="0" i="0" u="none" strike="noStrike" cap="none" normalizeH="0" baseline="0" dirty="0">
                <a:ln>
                  <a:noFill/>
                </a:ln>
                <a:solidFill>
                  <a:schemeClr val="tx1"/>
                </a:solidFill>
                <a:effectLst/>
                <a:latin typeface="Arial" panose="020B0604020202020204" pitchFamily="34" charset="0"/>
              </a:rPr>
            </a:br>
            <a:r>
              <a:rPr kumimoji="0" lang="en-US" altLang="en-US" sz="2800" b="0" i="0" u="none" strike="noStrike" cap="none" normalizeH="0" baseline="0" dirty="0">
                <a:ln>
                  <a:noFill/>
                </a:ln>
                <a:solidFill>
                  <a:schemeClr val="tx1"/>
                </a:solidFill>
                <a:effectLst/>
                <a:latin typeface="Arial" panose="020B0604020202020204" pitchFamily="34" charset="0"/>
              </a:rPr>
              <a:t>Built a crowd detection and visualization system using OpenCV and heatmaps to monitor gym occupancy.</a:t>
            </a:r>
          </a:p>
          <a:p>
            <a:pPr marL="342900" marR="0" lvl="0" indent="-342900" algn="l" defTabSz="914400" rtl="0" eaLnBrk="0" fontAlgn="base" latinLnBrk="0" hangingPunct="0">
              <a:spcBef>
                <a:spcPct val="0"/>
              </a:spcBef>
              <a:spcAft>
                <a:spcPct val="0"/>
              </a:spcAft>
              <a:buClrTx/>
              <a:buSzTx/>
              <a:buFont typeface="Arial" panose="020B0604020202020204" pitchFamily="34" charset="0"/>
              <a:buChar char="•"/>
              <a:tabLst/>
            </a:pP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Arial" panose="020B0604020202020204" pitchFamily="34" charset="0"/>
              </a:rPr>
              <a:t>Findings:</a:t>
            </a:r>
            <a:br>
              <a:rPr kumimoji="0" lang="en-US" altLang="en-US" sz="2800" b="0" i="0" u="none" strike="noStrike" cap="none" normalizeH="0" baseline="0" dirty="0">
                <a:ln>
                  <a:noFill/>
                </a:ln>
                <a:solidFill>
                  <a:schemeClr val="tx1"/>
                </a:solidFill>
                <a:effectLst/>
                <a:latin typeface="Arial" panose="020B0604020202020204" pitchFamily="34" charset="0"/>
              </a:rPr>
            </a:br>
            <a:r>
              <a:rPr kumimoji="0" lang="en-US" altLang="en-US" sz="2800" b="0" i="0" u="none" strike="noStrike" cap="none" normalizeH="0" baseline="0" dirty="0">
                <a:ln>
                  <a:noFill/>
                </a:ln>
                <a:solidFill>
                  <a:schemeClr val="tx1"/>
                </a:solidFill>
                <a:effectLst/>
                <a:latin typeface="Arial" panose="020B0604020202020204" pitchFamily="34" charset="0"/>
              </a:rPr>
              <a:t>Traditional HOG-based detection works for moderate crowds but struggles under occlusion and complex movements. Image quality critically impacts detection accuracy.</a:t>
            </a:r>
          </a:p>
          <a:p>
            <a:pPr marL="342900" marR="0" lvl="0" indent="-342900" algn="l" defTabSz="914400" rtl="0" eaLnBrk="0" fontAlgn="base" latinLnBrk="0" hangingPunct="0">
              <a:spcBef>
                <a:spcPct val="0"/>
              </a:spcBef>
              <a:spcAft>
                <a:spcPct val="0"/>
              </a:spcAft>
              <a:buClrTx/>
              <a:buSzTx/>
              <a:buFont typeface="Arial" panose="020B0604020202020204" pitchFamily="34" charset="0"/>
              <a:buChar char="•"/>
              <a:tabLst/>
            </a:pP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Arial" panose="020B0604020202020204" pitchFamily="34" charset="0"/>
              </a:rPr>
              <a:t>Limitations:</a:t>
            </a:r>
            <a:br>
              <a:rPr kumimoji="0" lang="en-US" altLang="en-US" sz="2800" b="0" i="0" u="none" strike="noStrike" cap="none" normalizeH="0" baseline="0" dirty="0">
                <a:ln>
                  <a:noFill/>
                </a:ln>
                <a:solidFill>
                  <a:schemeClr val="tx1"/>
                </a:solidFill>
                <a:effectLst/>
                <a:latin typeface="Arial" panose="020B0604020202020204" pitchFamily="34" charset="0"/>
              </a:rPr>
            </a:br>
            <a:r>
              <a:rPr kumimoji="0" lang="en-US" altLang="en-US" sz="2800" b="0" i="0" u="none" strike="noStrike" cap="none" normalizeH="0" baseline="0" dirty="0">
                <a:ln>
                  <a:noFill/>
                </a:ln>
                <a:solidFill>
                  <a:schemeClr val="tx1"/>
                </a:solidFill>
                <a:effectLst/>
                <a:latin typeface="Arial" panose="020B0604020202020204" pitchFamily="34" charset="0"/>
              </a:rPr>
              <a:t>Poor performance in crowded, low-light, or non-standard pose scenarios.</a:t>
            </a:r>
            <a:br>
              <a:rPr kumimoji="0" lang="en-US" altLang="en-US" sz="2800" b="0" i="0" u="none" strike="noStrike" cap="none" normalizeH="0" baseline="0" dirty="0">
                <a:ln>
                  <a:noFill/>
                </a:ln>
                <a:solidFill>
                  <a:schemeClr val="tx1"/>
                </a:solidFill>
                <a:effectLst/>
                <a:latin typeface="Arial" panose="020B0604020202020204" pitchFamily="34" charset="0"/>
              </a:rPr>
            </a:br>
            <a:r>
              <a:rPr kumimoji="0" lang="en-US" altLang="en-US" sz="2800" b="0" i="0" u="none" strike="noStrike" cap="none" normalizeH="0" baseline="0" dirty="0">
                <a:ln>
                  <a:noFill/>
                </a:ln>
                <a:solidFill>
                  <a:schemeClr val="tx1"/>
                </a:solidFill>
                <a:effectLst/>
                <a:latin typeface="Arial" panose="020B0604020202020204" pitchFamily="34" charset="0"/>
              </a:rPr>
              <a:t>Storage limitations restricted advanced model integration.</a:t>
            </a:r>
          </a:p>
          <a:p>
            <a:pPr marL="342900" marR="0" lvl="0" indent="-342900" algn="l" defTabSz="914400" rtl="0" eaLnBrk="0" fontAlgn="base" latinLnBrk="0" hangingPunct="0">
              <a:spcBef>
                <a:spcPct val="0"/>
              </a:spcBef>
              <a:spcAft>
                <a:spcPct val="0"/>
              </a:spcAft>
              <a:buClrTx/>
              <a:buSzTx/>
              <a:buFont typeface="Arial" panose="020B0604020202020204" pitchFamily="34" charset="0"/>
              <a:buChar char="•"/>
              <a:tabLst/>
            </a:pP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Arial" panose="020B0604020202020204" pitchFamily="34" charset="0"/>
              </a:rPr>
              <a:t>Possible Extensions:</a:t>
            </a:r>
            <a:br>
              <a:rPr kumimoji="0" lang="en-US" altLang="en-US" sz="2800" b="0" i="0" u="none" strike="noStrike" cap="none" normalizeH="0" baseline="0" dirty="0">
                <a:ln>
                  <a:noFill/>
                </a:ln>
                <a:solidFill>
                  <a:schemeClr val="tx1"/>
                </a:solidFill>
                <a:effectLst/>
                <a:latin typeface="Arial" panose="020B0604020202020204" pitchFamily="34" charset="0"/>
              </a:rPr>
            </a:br>
            <a:r>
              <a:rPr kumimoji="0" lang="en-US" altLang="en-US" sz="2800" b="0" i="0" u="none" strike="noStrike" cap="none" normalizeH="0" baseline="0" dirty="0">
                <a:ln>
                  <a:noFill/>
                </a:ln>
                <a:solidFill>
                  <a:schemeClr val="tx1"/>
                </a:solidFill>
                <a:effectLst/>
                <a:latin typeface="Arial" panose="020B0604020202020204" pitchFamily="34" charset="0"/>
              </a:rPr>
              <a:t>Develop a mobile app to provide real-time crowd level updates for students.</a:t>
            </a:r>
          </a:p>
          <a:p>
            <a:pPr marL="342900" marR="0" lvl="0" indent="-342900" algn="l" defTabSz="914400" rtl="0" eaLnBrk="0" fontAlgn="base" latinLnBrk="0" hangingPunct="0">
              <a:spcBef>
                <a:spcPct val="0"/>
              </a:spcBef>
              <a:spcAft>
                <a:spcPct val="0"/>
              </a:spcAft>
              <a:buClrTx/>
              <a:buSzTx/>
              <a:buFont typeface="Arial" panose="020B0604020202020204" pitchFamily="34" charset="0"/>
              <a:buChar char="•"/>
              <a:tabLst/>
            </a:pP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Arial" panose="020B0604020202020204" pitchFamily="34" charset="0"/>
              </a:rPr>
              <a:t>Future Work:</a:t>
            </a:r>
            <a:br>
              <a:rPr kumimoji="0" lang="en-US" altLang="en-US" sz="2800" b="0" i="0" u="none" strike="noStrike" cap="none" normalizeH="0" baseline="0" dirty="0">
                <a:ln>
                  <a:noFill/>
                </a:ln>
                <a:solidFill>
                  <a:schemeClr val="tx1"/>
                </a:solidFill>
                <a:effectLst/>
                <a:latin typeface="Arial" panose="020B0604020202020204" pitchFamily="34" charset="0"/>
              </a:rPr>
            </a:br>
            <a:r>
              <a:rPr kumimoji="0" lang="en-US" altLang="en-US" sz="2800" b="0" i="0" u="none" strike="noStrike" cap="none" normalizeH="0" baseline="0" dirty="0">
                <a:ln>
                  <a:noFill/>
                </a:ln>
                <a:solidFill>
                  <a:schemeClr val="tx1"/>
                </a:solidFill>
                <a:effectLst/>
                <a:latin typeface="Arial" panose="020B0604020202020204" pitchFamily="34" charset="0"/>
              </a:rPr>
              <a:t>Integrate lightweight YOLO models and fine-tune on gym-specific datasets to enhance detection robustness.</a:t>
            </a:r>
          </a:p>
        </p:txBody>
      </p:sp>
      <p:sp>
        <p:nvSpPr>
          <p:cNvPr id="6" name="Rectangle 5">
            <a:extLst>
              <a:ext uri="{FF2B5EF4-FFF2-40B4-BE49-F238E27FC236}">
                <a16:creationId xmlns:a16="http://schemas.microsoft.com/office/drawing/2014/main" id="{B2FB08BC-BE99-56C0-34BE-24B741662891}"/>
              </a:ext>
            </a:extLst>
          </p:cNvPr>
          <p:cNvSpPr/>
          <p:nvPr/>
        </p:nvSpPr>
        <p:spPr>
          <a:xfrm>
            <a:off x="16230600" y="-493"/>
            <a:ext cx="990600" cy="1333500"/>
          </a:xfrm>
          <a:prstGeom prst="rect">
            <a:avLst/>
          </a:prstGeom>
          <a:solidFill>
            <a:srgbClr val="FF6F15"/>
          </a:solidFill>
          <a:ln>
            <a:solidFill>
              <a:srgbClr val="FF6F1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403021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F313D9-C7CF-5E39-7BDB-50A94E02DC76}"/>
            </a:ext>
          </a:extLst>
        </p:cNvPr>
        <p:cNvGrpSpPr/>
        <p:nvPr/>
      </p:nvGrpSpPr>
      <p:grpSpPr>
        <a:xfrm>
          <a:off x="0" y="0"/>
          <a:ext cx="0" cy="0"/>
          <a:chOff x="0" y="0"/>
          <a:chExt cx="0" cy="0"/>
        </a:xfrm>
      </p:grpSpPr>
      <p:sp>
        <p:nvSpPr>
          <p:cNvPr id="2" name="TextBox 10">
            <a:extLst>
              <a:ext uri="{FF2B5EF4-FFF2-40B4-BE49-F238E27FC236}">
                <a16:creationId xmlns:a16="http://schemas.microsoft.com/office/drawing/2014/main" id="{430D519A-A1E9-FF19-54B8-8DDD13C9AEC9}"/>
              </a:ext>
            </a:extLst>
          </p:cNvPr>
          <p:cNvSpPr txBox="1"/>
          <p:nvPr/>
        </p:nvSpPr>
        <p:spPr>
          <a:xfrm>
            <a:off x="559950" y="666257"/>
            <a:ext cx="10298918" cy="982641"/>
          </a:xfrm>
          <a:prstGeom prst="rect">
            <a:avLst/>
          </a:prstGeom>
        </p:spPr>
        <p:txBody>
          <a:bodyPr lIns="0" tIns="0" rIns="0" bIns="0" rtlCol="0" anchor="t">
            <a:spAutoFit/>
          </a:bodyPr>
          <a:lstStyle/>
          <a:p>
            <a:pPr marL="0" lvl="0" indent="0" algn="l">
              <a:lnSpc>
                <a:spcPts val="7640"/>
              </a:lnSpc>
            </a:pPr>
            <a:r>
              <a:rPr lang="en-US" sz="7200" b="1" dirty="0"/>
              <a:t>Reference</a:t>
            </a:r>
            <a:endParaRPr lang="en-US" sz="7009" b="1" dirty="0">
              <a:solidFill>
                <a:srgbClr val="051A36"/>
              </a:solidFill>
              <a:latin typeface="Poppins Bold"/>
              <a:ea typeface="Poppins Bold"/>
              <a:cs typeface="Poppins Bold"/>
              <a:sym typeface="Poppins Bold"/>
            </a:endParaRPr>
          </a:p>
        </p:txBody>
      </p:sp>
      <p:sp>
        <p:nvSpPr>
          <p:cNvPr id="6" name="Rectangle 5">
            <a:extLst>
              <a:ext uri="{FF2B5EF4-FFF2-40B4-BE49-F238E27FC236}">
                <a16:creationId xmlns:a16="http://schemas.microsoft.com/office/drawing/2014/main" id="{90CE2CDE-40A4-6106-F5EB-7631FC3C9234}"/>
              </a:ext>
            </a:extLst>
          </p:cNvPr>
          <p:cNvSpPr/>
          <p:nvPr/>
        </p:nvSpPr>
        <p:spPr>
          <a:xfrm>
            <a:off x="16230600" y="-493"/>
            <a:ext cx="990600" cy="1333500"/>
          </a:xfrm>
          <a:prstGeom prst="rect">
            <a:avLst/>
          </a:prstGeom>
          <a:solidFill>
            <a:srgbClr val="FF6F15"/>
          </a:solidFill>
          <a:ln>
            <a:solidFill>
              <a:srgbClr val="FF6F1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B7901A7F-5A0A-A852-D380-1176FC68EC25}"/>
              </a:ext>
            </a:extLst>
          </p:cNvPr>
          <p:cNvGrpSpPr/>
          <p:nvPr/>
        </p:nvGrpSpPr>
        <p:grpSpPr>
          <a:xfrm>
            <a:off x="-304800" y="7658100"/>
            <a:ext cx="18897600" cy="3327219"/>
            <a:chOff x="0" y="0"/>
            <a:chExt cx="4816593" cy="876305"/>
          </a:xfrm>
        </p:grpSpPr>
        <p:sp>
          <p:nvSpPr>
            <p:cNvPr id="4" name="Freeform 3">
              <a:extLst>
                <a:ext uri="{FF2B5EF4-FFF2-40B4-BE49-F238E27FC236}">
                  <a16:creationId xmlns:a16="http://schemas.microsoft.com/office/drawing/2014/main" id="{E636FBF9-CC78-0D49-FE8C-20E727A72ACA}"/>
                </a:ext>
              </a:extLst>
            </p:cNvPr>
            <p:cNvSpPr/>
            <p:nvPr/>
          </p:nvSpPr>
          <p:spPr>
            <a:xfrm>
              <a:off x="0" y="0"/>
              <a:ext cx="4816592" cy="876305"/>
            </a:xfrm>
            <a:custGeom>
              <a:avLst/>
              <a:gdLst/>
              <a:ahLst/>
              <a:cxnLst/>
              <a:rect l="l" t="t" r="r" b="b"/>
              <a:pathLst>
                <a:path w="4816592" h="876305">
                  <a:moveTo>
                    <a:pt x="31750" y="0"/>
                  </a:moveTo>
                  <a:lnTo>
                    <a:pt x="4784842" y="0"/>
                  </a:lnTo>
                  <a:cubicBezTo>
                    <a:pt x="4793263" y="0"/>
                    <a:pt x="4801339" y="3345"/>
                    <a:pt x="4807293" y="9299"/>
                  </a:cubicBezTo>
                  <a:cubicBezTo>
                    <a:pt x="4813247" y="15254"/>
                    <a:pt x="4816592" y="23329"/>
                    <a:pt x="4816592" y="31750"/>
                  </a:cubicBezTo>
                  <a:lnTo>
                    <a:pt x="4816592" y="844555"/>
                  </a:lnTo>
                  <a:cubicBezTo>
                    <a:pt x="4816592" y="862090"/>
                    <a:pt x="4802377" y="876305"/>
                    <a:pt x="4784842" y="876305"/>
                  </a:cubicBezTo>
                  <a:lnTo>
                    <a:pt x="31750" y="876305"/>
                  </a:lnTo>
                  <a:cubicBezTo>
                    <a:pt x="23329" y="876305"/>
                    <a:pt x="15254" y="872960"/>
                    <a:pt x="9299" y="867005"/>
                  </a:cubicBezTo>
                  <a:cubicBezTo>
                    <a:pt x="3345" y="861051"/>
                    <a:pt x="0" y="852975"/>
                    <a:pt x="0" y="844555"/>
                  </a:cubicBezTo>
                  <a:lnTo>
                    <a:pt x="0" y="31750"/>
                  </a:lnTo>
                  <a:cubicBezTo>
                    <a:pt x="0" y="14215"/>
                    <a:pt x="14215" y="0"/>
                    <a:pt x="31750" y="0"/>
                  </a:cubicBezTo>
                  <a:close/>
                </a:path>
              </a:pathLst>
            </a:custGeom>
            <a:solidFill>
              <a:srgbClr val="051A36"/>
            </a:solidFill>
          </p:spPr>
        </p:sp>
        <p:sp>
          <p:nvSpPr>
            <p:cNvPr id="7" name="TextBox 4">
              <a:extLst>
                <a:ext uri="{FF2B5EF4-FFF2-40B4-BE49-F238E27FC236}">
                  <a16:creationId xmlns:a16="http://schemas.microsoft.com/office/drawing/2014/main" id="{2DDA9C56-A13C-1F7A-5517-84C311914359}"/>
                </a:ext>
              </a:extLst>
            </p:cNvPr>
            <p:cNvSpPr txBox="1"/>
            <p:nvPr/>
          </p:nvSpPr>
          <p:spPr>
            <a:xfrm>
              <a:off x="0" y="-57150"/>
              <a:ext cx="4816593" cy="933455"/>
            </a:xfrm>
            <a:prstGeom prst="rect">
              <a:avLst/>
            </a:prstGeom>
          </p:spPr>
          <p:txBody>
            <a:bodyPr lIns="50800" tIns="50800" rIns="50800" bIns="50800" rtlCol="0" anchor="ctr"/>
            <a:lstStyle/>
            <a:p>
              <a:pPr algn="ctr">
                <a:lnSpc>
                  <a:spcPts val="2524"/>
                </a:lnSpc>
              </a:pPr>
              <a:endParaRPr/>
            </a:p>
          </p:txBody>
        </p:sp>
      </p:grpSp>
      <p:sp>
        <p:nvSpPr>
          <p:cNvPr id="8" name="TextBox 7">
            <a:extLst>
              <a:ext uri="{FF2B5EF4-FFF2-40B4-BE49-F238E27FC236}">
                <a16:creationId xmlns:a16="http://schemas.microsoft.com/office/drawing/2014/main" id="{08B3FA2D-412D-AEBA-86C1-DD07F0FFD0C8}"/>
              </a:ext>
            </a:extLst>
          </p:cNvPr>
          <p:cNvSpPr txBox="1"/>
          <p:nvPr/>
        </p:nvSpPr>
        <p:spPr>
          <a:xfrm>
            <a:off x="990600" y="1668840"/>
            <a:ext cx="15849600" cy="6186309"/>
          </a:xfrm>
          <a:prstGeom prst="rect">
            <a:avLst/>
          </a:prstGeom>
          <a:noFill/>
        </p:spPr>
        <p:txBody>
          <a:bodyPr wrap="square">
            <a:spAutoFit/>
          </a:bodyPr>
          <a:lstStyle/>
          <a:p>
            <a:pPr marL="342900" indent="-342900">
              <a:lnSpc>
                <a:spcPct val="200000"/>
              </a:lnSpc>
              <a:buFontTx/>
              <a:buAutoNum type="arabicPeriod"/>
            </a:pPr>
            <a:r>
              <a:rPr lang="en-US" b="1" dirty="0"/>
              <a:t>OpenCV GitHub Repository</a:t>
            </a:r>
          </a:p>
          <a:p>
            <a:pPr>
              <a:lnSpc>
                <a:spcPct val="200000"/>
              </a:lnSpc>
            </a:pPr>
            <a:r>
              <a:rPr lang="en-US" dirty="0">
                <a:hlinkClick r:id="rId2"/>
              </a:rPr>
              <a:t>https://github.com/opencv/opencv/blob/4.x/samples/python/peopledetect.py</a:t>
            </a:r>
            <a:endParaRPr lang="en-US" dirty="0"/>
          </a:p>
          <a:p>
            <a:pPr>
              <a:lnSpc>
                <a:spcPct val="200000"/>
              </a:lnSpc>
            </a:pPr>
            <a:r>
              <a:rPr lang="en-US" b="1" dirty="0"/>
              <a:t>2. Histogram of Oriented Gradients Explained</a:t>
            </a:r>
          </a:p>
          <a:p>
            <a:pPr>
              <a:lnSpc>
                <a:spcPct val="200000"/>
              </a:lnSpc>
            </a:pPr>
            <a:r>
              <a:rPr lang="en-US" dirty="0">
                <a:hlinkClick r:id="rId3"/>
              </a:rPr>
              <a:t>https://learnopencv.com/histogram-of-oriented-gradients/</a:t>
            </a:r>
            <a:endParaRPr lang="en-US" dirty="0"/>
          </a:p>
          <a:p>
            <a:pPr>
              <a:lnSpc>
                <a:spcPct val="200000"/>
              </a:lnSpc>
            </a:pPr>
            <a:r>
              <a:rPr lang="en-US" b="1" dirty="0"/>
              <a:t>3. University of California, Berkeley </a:t>
            </a:r>
            <a:r>
              <a:rPr lang="en-US" b="1" dirty="0">
                <a:hlinkClick r:id="rId4"/>
              </a:rPr>
              <a:t>–</a:t>
            </a:r>
            <a:r>
              <a:rPr lang="en-US" b="1" dirty="0"/>
              <a:t> </a:t>
            </a:r>
            <a:r>
              <a:rPr lang="en-US" b="1" dirty="0" err="1"/>
              <a:t>RecWell</a:t>
            </a:r>
            <a:endParaRPr lang="en-US" b="1" dirty="0"/>
          </a:p>
          <a:p>
            <a:pPr>
              <a:lnSpc>
                <a:spcPct val="200000"/>
              </a:lnSpc>
            </a:pPr>
            <a:r>
              <a:rPr lang="en-US" dirty="0">
                <a:hlinkClick r:id="rId4"/>
              </a:rPr>
              <a:t>https://recwell.berkeley.edu/recreation-wellbeing-program-and-service-updates/</a:t>
            </a:r>
            <a:endParaRPr lang="en-US" dirty="0"/>
          </a:p>
          <a:p>
            <a:pPr>
              <a:lnSpc>
                <a:spcPct val="200000"/>
              </a:lnSpc>
            </a:pPr>
            <a:r>
              <a:rPr lang="en-US" b="1" dirty="0"/>
              <a:t>4. </a:t>
            </a:r>
            <a:r>
              <a:rPr lang="en-US" b="1" dirty="0" err="1"/>
              <a:t>Devpost</a:t>
            </a:r>
            <a:r>
              <a:rPr lang="en-US" b="1" dirty="0"/>
              <a:t> Project - RU Gyms Crowd Meter</a:t>
            </a:r>
          </a:p>
          <a:p>
            <a:pPr>
              <a:lnSpc>
                <a:spcPct val="200000"/>
              </a:lnSpc>
            </a:pPr>
            <a:r>
              <a:rPr lang="en-US" dirty="0">
                <a:hlinkClick r:id="rId5"/>
              </a:rPr>
              <a:t>https://devpost.com/software/ru-gyms-crowd-meter</a:t>
            </a:r>
            <a:endParaRPr lang="en-US" dirty="0"/>
          </a:p>
          <a:p>
            <a:pPr>
              <a:lnSpc>
                <a:spcPct val="200000"/>
              </a:lnSpc>
            </a:pPr>
            <a:r>
              <a:rPr lang="en-US" b="1" dirty="0">
                <a:hlinkClick r:id="rId6">
                  <a:extLst>
                    <a:ext uri="{A12FA001-AC4F-418D-AE19-62706E023703}">
                      <ahyp:hlinkClr xmlns:ahyp="http://schemas.microsoft.com/office/drawing/2018/hyperlinkcolor" val="tx"/>
                    </a:ext>
                  </a:extLst>
                </a:hlinkClick>
              </a:rPr>
              <a:t>5. Kaggle </a:t>
            </a:r>
            <a:r>
              <a:rPr lang="en-US" b="1" dirty="0" err="1">
                <a:hlinkClick r:id="rId6">
                  <a:extLst>
                    <a:ext uri="{A12FA001-AC4F-418D-AE19-62706E023703}">
                      <ahyp:hlinkClr xmlns:ahyp="http://schemas.microsoft.com/office/drawing/2018/hyperlinkcolor" val="tx"/>
                    </a:ext>
                  </a:extLst>
                </a:hlinkClick>
              </a:rPr>
              <a:t>resorce</a:t>
            </a:r>
            <a:r>
              <a:rPr lang="en-US" b="1" dirty="0">
                <a:hlinkClick r:id="rId6">
                  <a:extLst>
                    <a:ext uri="{A12FA001-AC4F-418D-AE19-62706E023703}">
                      <ahyp:hlinkClr xmlns:ahyp="http://schemas.microsoft.com/office/drawing/2018/hyperlinkcolor" val="tx"/>
                    </a:ext>
                  </a:extLst>
                </a:hlinkClick>
              </a:rPr>
              <a:t>-- </a:t>
            </a:r>
            <a:r>
              <a:rPr lang="en-US" b="1" i="0" dirty="0">
                <a:solidFill>
                  <a:srgbClr val="202124"/>
                </a:solidFill>
                <a:effectLst/>
                <a:latin typeface="zeitung"/>
              </a:rPr>
              <a:t>Crowd Counting</a:t>
            </a:r>
            <a:endParaRPr lang="en-US" dirty="0">
              <a:hlinkClick r:id="rId6"/>
            </a:endParaRPr>
          </a:p>
          <a:p>
            <a:pPr>
              <a:lnSpc>
                <a:spcPct val="200000"/>
              </a:lnSpc>
            </a:pPr>
            <a:r>
              <a:rPr lang="en-US" dirty="0">
                <a:hlinkClick r:id="rId6"/>
              </a:rPr>
              <a:t>https://www.kaggle.com/datasets/fmena14/crowd-counting/data</a:t>
            </a:r>
            <a:endParaRPr lang="en-US" dirty="0"/>
          </a:p>
          <a:p>
            <a:pPr marL="342900" indent="-342900">
              <a:buAutoNum type="arabicPeriod"/>
            </a:pPr>
            <a:endParaRPr lang="en-US" dirty="0"/>
          </a:p>
          <a:p>
            <a:pPr marL="342900" indent="-342900">
              <a:buAutoNum type="arabicPeriod"/>
            </a:pPr>
            <a:endParaRPr lang="en-US" dirty="0"/>
          </a:p>
        </p:txBody>
      </p:sp>
    </p:spTree>
    <p:extLst>
      <p:ext uri="{BB962C8B-B14F-4D97-AF65-F5344CB8AC3E}">
        <p14:creationId xmlns:p14="http://schemas.microsoft.com/office/powerpoint/2010/main" val="20066176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7700625"/>
            <a:ext cx="18288000" cy="3327219"/>
            <a:chOff x="0" y="0"/>
            <a:chExt cx="4816593" cy="876305"/>
          </a:xfrm>
        </p:grpSpPr>
        <p:sp>
          <p:nvSpPr>
            <p:cNvPr id="3" name="Freeform 3"/>
            <p:cNvSpPr/>
            <p:nvPr/>
          </p:nvSpPr>
          <p:spPr>
            <a:xfrm>
              <a:off x="0" y="0"/>
              <a:ext cx="4816592" cy="876305"/>
            </a:xfrm>
            <a:custGeom>
              <a:avLst/>
              <a:gdLst/>
              <a:ahLst/>
              <a:cxnLst/>
              <a:rect l="l" t="t" r="r" b="b"/>
              <a:pathLst>
                <a:path w="4816592" h="876305">
                  <a:moveTo>
                    <a:pt x="31750" y="0"/>
                  </a:moveTo>
                  <a:lnTo>
                    <a:pt x="4784842" y="0"/>
                  </a:lnTo>
                  <a:cubicBezTo>
                    <a:pt x="4793263" y="0"/>
                    <a:pt x="4801339" y="3345"/>
                    <a:pt x="4807293" y="9299"/>
                  </a:cubicBezTo>
                  <a:cubicBezTo>
                    <a:pt x="4813247" y="15254"/>
                    <a:pt x="4816592" y="23329"/>
                    <a:pt x="4816592" y="31750"/>
                  </a:cubicBezTo>
                  <a:lnTo>
                    <a:pt x="4816592" y="844555"/>
                  </a:lnTo>
                  <a:cubicBezTo>
                    <a:pt x="4816592" y="862090"/>
                    <a:pt x="4802377" y="876305"/>
                    <a:pt x="4784842" y="876305"/>
                  </a:cubicBezTo>
                  <a:lnTo>
                    <a:pt x="31750" y="876305"/>
                  </a:lnTo>
                  <a:cubicBezTo>
                    <a:pt x="23329" y="876305"/>
                    <a:pt x="15254" y="872960"/>
                    <a:pt x="9299" y="867005"/>
                  </a:cubicBezTo>
                  <a:cubicBezTo>
                    <a:pt x="3345" y="861051"/>
                    <a:pt x="0" y="852975"/>
                    <a:pt x="0" y="844555"/>
                  </a:cubicBezTo>
                  <a:lnTo>
                    <a:pt x="0" y="31750"/>
                  </a:lnTo>
                  <a:cubicBezTo>
                    <a:pt x="0" y="14215"/>
                    <a:pt x="14215" y="0"/>
                    <a:pt x="31750" y="0"/>
                  </a:cubicBezTo>
                  <a:close/>
                </a:path>
              </a:pathLst>
            </a:custGeom>
            <a:solidFill>
              <a:srgbClr val="051A36"/>
            </a:solidFill>
          </p:spPr>
        </p:sp>
        <p:sp>
          <p:nvSpPr>
            <p:cNvPr id="4" name="TextBox 4"/>
            <p:cNvSpPr txBox="1"/>
            <p:nvPr/>
          </p:nvSpPr>
          <p:spPr>
            <a:xfrm>
              <a:off x="0" y="-57150"/>
              <a:ext cx="4816593" cy="933455"/>
            </a:xfrm>
            <a:prstGeom prst="rect">
              <a:avLst/>
            </a:prstGeom>
          </p:spPr>
          <p:txBody>
            <a:bodyPr lIns="50800" tIns="50800" rIns="50800" bIns="50800" rtlCol="0" anchor="ctr"/>
            <a:lstStyle/>
            <a:p>
              <a:pPr algn="ctr">
                <a:lnSpc>
                  <a:spcPts val="2524"/>
                </a:lnSpc>
              </a:pPr>
              <a:endParaRPr/>
            </a:p>
          </p:txBody>
        </p:sp>
      </p:grpSp>
      <p:grpSp>
        <p:nvGrpSpPr>
          <p:cNvPr id="5" name="Group 5"/>
          <p:cNvGrpSpPr/>
          <p:nvPr/>
        </p:nvGrpSpPr>
        <p:grpSpPr>
          <a:xfrm>
            <a:off x="5353939" y="7372256"/>
            <a:ext cx="2758002" cy="656738"/>
            <a:chOff x="0" y="0"/>
            <a:chExt cx="726387" cy="172968"/>
          </a:xfrm>
        </p:grpSpPr>
        <p:sp>
          <p:nvSpPr>
            <p:cNvPr id="6" name="Freeform 6"/>
            <p:cNvSpPr/>
            <p:nvPr/>
          </p:nvSpPr>
          <p:spPr>
            <a:xfrm>
              <a:off x="0" y="0"/>
              <a:ext cx="726387" cy="172968"/>
            </a:xfrm>
            <a:custGeom>
              <a:avLst/>
              <a:gdLst/>
              <a:ahLst/>
              <a:cxnLst/>
              <a:rect l="l" t="t" r="r" b="b"/>
              <a:pathLst>
                <a:path w="726387" h="172968">
                  <a:moveTo>
                    <a:pt x="86484" y="0"/>
                  </a:moveTo>
                  <a:lnTo>
                    <a:pt x="639903" y="0"/>
                  </a:lnTo>
                  <a:cubicBezTo>
                    <a:pt x="662840" y="0"/>
                    <a:pt x="684838" y="9112"/>
                    <a:pt x="701057" y="25331"/>
                  </a:cubicBezTo>
                  <a:cubicBezTo>
                    <a:pt x="717276" y="41549"/>
                    <a:pt x="726387" y="63547"/>
                    <a:pt x="726387" y="86484"/>
                  </a:cubicBezTo>
                  <a:lnTo>
                    <a:pt x="726387" y="86484"/>
                  </a:lnTo>
                  <a:cubicBezTo>
                    <a:pt x="726387" y="109421"/>
                    <a:pt x="717276" y="131419"/>
                    <a:pt x="701057" y="147637"/>
                  </a:cubicBezTo>
                  <a:cubicBezTo>
                    <a:pt x="684838" y="163856"/>
                    <a:pt x="662840" y="172968"/>
                    <a:pt x="639903" y="172968"/>
                  </a:cubicBezTo>
                  <a:lnTo>
                    <a:pt x="86484" y="172968"/>
                  </a:lnTo>
                  <a:cubicBezTo>
                    <a:pt x="63547" y="172968"/>
                    <a:pt x="41549" y="163856"/>
                    <a:pt x="25331" y="147637"/>
                  </a:cubicBezTo>
                  <a:cubicBezTo>
                    <a:pt x="9112" y="131419"/>
                    <a:pt x="0" y="109421"/>
                    <a:pt x="0" y="86484"/>
                  </a:cubicBezTo>
                  <a:lnTo>
                    <a:pt x="0" y="86484"/>
                  </a:lnTo>
                  <a:cubicBezTo>
                    <a:pt x="0" y="63547"/>
                    <a:pt x="9112" y="41549"/>
                    <a:pt x="25331" y="25331"/>
                  </a:cubicBezTo>
                  <a:cubicBezTo>
                    <a:pt x="41549" y="9112"/>
                    <a:pt x="63547" y="0"/>
                    <a:pt x="86484" y="0"/>
                  </a:cubicBezTo>
                  <a:close/>
                </a:path>
              </a:pathLst>
            </a:custGeom>
            <a:solidFill>
              <a:srgbClr val="FFFFFF"/>
            </a:solidFill>
            <a:ln w="38100" cap="rnd">
              <a:solidFill>
                <a:srgbClr val="FF6F15"/>
              </a:solidFill>
              <a:prstDash val="solid"/>
              <a:round/>
            </a:ln>
          </p:spPr>
          <p:txBody>
            <a:bodyPr/>
            <a:lstStyle/>
            <a:p>
              <a:pPr algn="ctr"/>
              <a:r>
                <a:rPr lang="en-US" sz="3600" b="1" dirty="0">
                  <a:solidFill>
                    <a:srgbClr val="051A36"/>
                  </a:solidFill>
                </a:rPr>
                <a:t>515</a:t>
              </a:r>
            </a:p>
          </p:txBody>
        </p:sp>
        <p:sp>
          <p:nvSpPr>
            <p:cNvPr id="7" name="TextBox 7"/>
            <p:cNvSpPr txBox="1"/>
            <p:nvPr/>
          </p:nvSpPr>
          <p:spPr>
            <a:xfrm>
              <a:off x="0" y="57150"/>
              <a:ext cx="726387" cy="115818"/>
            </a:xfrm>
            <a:prstGeom prst="rect">
              <a:avLst/>
            </a:prstGeom>
          </p:spPr>
          <p:txBody>
            <a:bodyPr lIns="50800" tIns="50800" rIns="50800" bIns="50800" rtlCol="0" anchor="ctr"/>
            <a:lstStyle/>
            <a:p>
              <a:pPr algn="ctr">
                <a:lnSpc>
                  <a:spcPts val="2401"/>
                </a:lnSpc>
              </a:pPr>
              <a:endParaRPr/>
            </a:p>
          </p:txBody>
        </p:sp>
      </p:grpSp>
      <p:grpSp>
        <p:nvGrpSpPr>
          <p:cNvPr id="8" name="Group 8"/>
          <p:cNvGrpSpPr/>
          <p:nvPr/>
        </p:nvGrpSpPr>
        <p:grpSpPr>
          <a:xfrm>
            <a:off x="8392278" y="7372256"/>
            <a:ext cx="4515166" cy="656738"/>
            <a:chOff x="0" y="0"/>
            <a:chExt cx="1189180" cy="172968"/>
          </a:xfrm>
        </p:grpSpPr>
        <p:sp>
          <p:nvSpPr>
            <p:cNvPr id="9" name="Freeform 9"/>
            <p:cNvSpPr/>
            <p:nvPr/>
          </p:nvSpPr>
          <p:spPr>
            <a:xfrm>
              <a:off x="0" y="0"/>
              <a:ext cx="1189180" cy="172968"/>
            </a:xfrm>
            <a:custGeom>
              <a:avLst/>
              <a:gdLst/>
              <a:ahLst/>
              <a:cxnLst/>
              <a:rect l="l" t="t" r="r" b="b"/>
              <a:pathLst>
                <a:path w="1189180" h="172968">
                  <a:moveTo>
                    <a:pt x="86484" y="0"/>
                  </a:moveTo>
                  <a:lnTo>
                    <a:pt x="1102696" y="0"/>
                  </a:lnTo>
                  <a:cubicBezTo>
                    <a:pt x="1125633" y="0"/>
                    <a:pt x="1147630" y="9112"/>
                    <a:pt x="1163849" y="25331"/>
                  </a:cubicBezTo>
                  <a:cubicBezTo>
                    <a:pt x="1180068" y="41549"/>
                    <a:pt x="1189180" y="63547"/>
                    <a:pt x="1189180" y="86484"/>
                  </a:cubicBezTo>
                  <a:lnTo>
                    <a:pt x="1189180" y="86484"/>
                  </a:lnTo>
                  <a:cubicBezTo>
                    <a:pt x="1189180" y="109421"/>
                    <a:pt x="1180068" y="131419"/>
                    <a:pt x="1163849" y="147637"/>
                  </a:cubicBezTo>
                  <a:cubicBezTo>
                    <a:pt x="1147630" y="163856"/>
                    <a:pt x="1125633" y="172968"/>
                    <a:pt x="1102696" y="172968"/>
                  </a:cubicBezTo>
                  <a:lnTo>
                    <a:pt x="86484" y="172968"/>
                  </a:lnTo>
                  <a:cubicBezTo>
                    <a:pt x="63547" y="172968"/>
                    <a:pt x="41549" y="163856"/>
                    <a:pt x="25331" y="147637"/>
                  </a:cubicBezTo>
                  <a:cubicBezTo>
                    <a:pt x="9112" y="131419"/>
                    <a:pt x="0" y="109421"/>
                    <a:pt x="0" y="86484"/>
                  </a:cubicBezTo>
                  <a:lnTo>
                    <a:pt x="0" y="86484"/>
                  </a:lnTo>
                  <a:cubicBezTo>
                    <a:pt x="0" y="63547"/>
                    <a:pt x="9112" y="41549"/>
                    <a:pt x="25331" y="25331"/>
                  </a:cubicBezTo>
                  <a:cubicBezTo>
                    <a:pt x="41549" y="9112"/>
                    <a:pt x="63547" y="0"/>
                    <a:pt x="86484" y="0"/>
                  </a:cubicBezTo>
                  <a:close/>
                </a:path>
              </a:pathLst>
            </a:custGeom>
            <a:solidFill>
              <a:srgbClr val="FF6F15"/>
            </a:solidFill>
          </p:spPr>
        </p:sp>
        <p:sp>
          <p:nvSpPr>
            <p:cNvPr id="10" name="TextBox 10"/>
            <p:cNvSpPr txBox="1"/>
            <p:nvPr/>
          </p:nvSpPr>
          <p:spPr>
            <a:xfrm>
              <a:off x="0" y="57150"/>
              <a:ext cx="1189180" cy="115818"/>
            </a:xfrm>
            <a:prstGeom prst="rect">
              <a:avLst/>
            </a:prstGeom>
          </p:spPr>
          <p:txBody>
            <a:bodyPr lIns="50800" tIns="50800" rIns="50800" bIns="50800" rtlCol="0" anchor="ctr"/>
            <a:lstStyle/>
            <a:p>
              <a:pPr algn="ctr">
                <a:lnSpc>
                  <a:spcPts val="2401"/>
                </a:lnSpc>
              </a:pPr>
              <a:endParaRPr/>
            </a:p>
          </p:txBody>
        </p:sp>
      </p:grpSp>
      <p:sp>
        <p:nvSpPr>
          <p:cNvPr id="19" name="TextBox 19"/>
          <p:cNvSpPr txBox="1"/>
          <p:nvPr/>
        </p:nvSpPr>
        <p:spPr>
          <a:xfrm>
            <a:off x="2401000" y="3036891"/>
            <a:ext cx="13622494" cy="4125815"/>
          </a:xfrm>
          <a:prstGeom prst="rect">
            <a:avLst/>
          </a:prstGeom>
        </p:spPr>
        <p:txBody>
          <a:bodyPr lIns="0" tIns="0" rIns="0" bIns="0" rtlCol="0" anchor="t">
            <a:spAutoFit/>
          </a:bodyPr>
          <a:lstStyle/>
          <a:p>
            <a:pPr algn="ctr">
              <a:lnSpc>
                <a:spcPts val="15818"/>
              </a:lnSpc>
            </a:pPr>
            <a:r>
              <a:rPr lang="en-US" sz="13182" b="1" dirty="0">
                <a:solidFill>
                  <a:srgbClr val="051A36"/>
                </a:solidFill>
                <a:latin typeface="Poppins Bold"/>
                <a:ea typeface="Poppins Bold"/>
                <a:cs typeface="Poppins Bold"/>
                <a:sym typeface="Poppins Bold"/>
              </a:rPr>
              <a:t>Thank You For</a:t>
            </a:r>
          </a:p>
          <a:p>
            <a:pPr algn="ctr">
              <a:lnSpc>
                <a:spcPts val="15818"/>
              </a:lnSpc>
            </a:pPr>
            <a:r>
              <a:rPr lang="en-US" sz="13182" b="1" dirty="0">
                <a:solidFill>
                  <a:srgbClr val="051A36"/>
                </a:solidFill>
                <a:latin typeface="Poppins Bold"/>
                <a:ea typeface="Poppins Bold"/>
                <a:cs typeface="Poppins Bold"/>
                <a:sym typeface="Poppins Bold"/>
              </a:rPr>
              <a:t>Attention</a:t>
            </a:r>
          </a:p>
        </p:txBody>
      </p:sp>
      <p:sp>
        <p:nvSpPr>
          <p:cNvPr id="21" name="TextBox 21"/>
          <p:cNvSpPr txBox="1"/>
          <p:nvPr/>
        </p:nvSpPr>
        <p:spPr>
          <a:xfrm>
            <a:off x="8523387" y="7549177"/>
            <a:ext cx="4221508" cy="294248"/>
          </a:xfrm>
          <a:prstGeom prst="rect">
            <a:avLst/>
          </a:prstGeom>
        </p:spPr>
        <p:txBody>
          <a:bodyPr lIns="0" tIns="0" rIns="0" bIns="0" rtlCol="0" anchor="t">
            <a:spAutoFit/>
          </a:bodyPr>
          <a:lstStyle/>
          <a:p>
            <a:pPr algn="ctr">
              <a:lnSpc>
                <a:spcPts val="2209"/>
              </a:lnSpc>
            </a:pPr>
            <a:r>
              <a:rPr lang="en-US" sz="2301" b="1" dirty="0">
                <a:solidFill>
                  <a:srgbClr val="FFFFFF"/>
                </a:solidFill>
                <a:latin typeface="Poppins Bold"/>
                <a:ea typeface="Poppins Bold"/>
                <a:cs typeface="Poppins Bold"/>
                <a:sym typeface="Poppins Bold"/>
              </a:rPr>
              <a:t>By : </a:t>
            </a:r>
            <a:r>
              <a:rPr lang="en-US" altLang="zh-TW" sz="2301" b="1" dirty="0">
                <a:solidFill>
                  <a:srgbClr val="FFFFFF"/>
                </a:solidFill>
                <a:latin typeface="Poppins Bold"/>
                <a:ea typeface="Poppins Bold"/>
                <a:cs typeface="Poppins Bold"/>
                <a:sym typeface="Poppins Bold"/>
              </a:rPr>
              <a:t>Team008</a:t>
            </a:r>
            <a:endParaRPr lang="en-US" sz="2301" b="1" dirty="0">
              <a:solidFill>
                <a:srgbClr val="FFFFFF"/>
              </a:solidFill>
              <a:latin typeface="Poppins Bold"/>
              <a:ea typeface="Poppins Bold"/>
              <a:cs typeface="Poppins Bold"/>
              <a:sym typeface="Poppins Bold"/>
            </a:endParaRPr>
          </a:p>
        </p:txBody>
      </p:sp>
    </p:spTree>
    <p:extLst>
      <p:ext uri="{BB962C8B-B14F-4D97-AF65-F5344CB8AC3E}">
        <p14:creationId xmlns:p14="http://schemas.microsoft.com/office/powerpoint/2010/main" val="36761020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981200" y="2400300"/>
            <a:ext cx="15661754" cy="7289496"/>
          </a:xfrm>
          <a:prstGeom prst="rect">
            <a:avLst/>
          </a:prstGeom>
        </p:spPr>
        <p:txBody>
          <a:bodyPr lIns="0" tIns="0" rIns="0" bIns="0" rtlCol="0" anchor="t">
            <a:spAutoFit/>
          </a:bodyPr>
          <a:lstStyle/>
          <a:p>
            <a:pPr marL="0" lvl="0" indent="0" algn="l">
              <a:lnSpc>
                <a:spcPts val="2961"/>
              </a:lnSpc>
              <a:spcBef>
                <a:spcPct val="0"/>
              </a:spcBef>
            </a:pPr>
            <a:r>
              <a:rPr lang="en-US" sz="2115" b="1" dirty="0">
                <a:solidFill>
                  <a:srgbClr val="051A36"/>
                </a:solidFill>
                <a:latin typeface="Poppins Bold"/>
                <a:ea typeface="Poppins Bold"/>
                <a:cs typeface="Poppins Bold"/>
                <a:sym typeface="Poppins Bold"/>
              </a:rPr>
              <a:t>Rasika:</a:t>
            </a:r>
          </a:p>
          <a:p>
            <a:pPr marL="0" lvl="0" indent="0" algn="l">
              <a:lnSpc>
                <a:spcPts val="2961"/>
              </a:lnSpc>
              <a:spcBef>
                <a:spcPct val="0"/>
              </a:spcBef>
            </a:pPr>
            <a:r>
              <a:rPr lang="en-US" sz="2115" b="1" dirty="0">
                <a:solidFill>
                  <a:srgbClr val="051A36"/>
                </a:solidFill>
                <a:latin typeface="Poppins Bold"/>
                <a:ea typeface="Poppins Bold"/>
                <a:cs typeface="Poppins Bold"/>
                <a:sym typeface="Poppins Bold"/>
              </a:rPr>
              <a:t>Defined the problem, stakeholders, and success metrics. Loaded the Kaggle dataset, and converted images to RGB. Created slides for the problem statement, dataset handling. Presenting Introduction.</a:t>
            </a:r>
          </a:p>
          <a:p>
            <a:pPr marL="0" lvl="0" indent="0" algn="l">
              <a:lnSpc>
                <a:spcPts val="2961"/>
              </a:lnSpc>
              <a:spcBef>
                <a:spcPct val="0"/>
              </a:spcBef>
            </a:pPr>
            <a:endParaRPr lang="en-US" sz="2115" b="1" dirty="0">
              <a:solidFill>
                <a:srgbClr val="051A36"/>
              </a:solidFill>
              <a:latin typeface="Poppins Bold"/>
              <a:ea typeface="Poppins Bold"/>
              <a:cs typeface="Poppins Bold"/>
              <a:sym typeface="Poppins Bold"/>
            </a:endParaRPr>
          </a:p>
          <a:p>
            <a:pPr marL="0" lvl="0" indent="0" algn="l">
              <a:lnSpc>
                <a:spcPts val="2961"/>
              </a:lnSpc>
              <a:spcBef>
                <a:spcPct val="0"/>
              </a:spcBef>
            </a:pPr>
            <a:r>
              <a:rPr lang="en-US" sz="2115" b="1" dirty="0">
                <a:solidFill>
                  <a:srgbClr val="051A36"/>
                </a:solidFill>
                <a:latin typeface="Poppins Bold"/>
                <a:ea typeface="Poppins Bold"/>
                <a:cs typeface="Poppins Bold"/>
                <a:sym typeface="Poppins Bold"/>
              </a:rPr>
              <a:t>Maria:</a:t>
            </a:r>
          </a:p>
          <a:p>
            <a:pPr marL="0" lvl="0" indent="0" algn="l">
              <a:lnSpc>
                <a:spcPts val="2961"/>
              </a:lnSpc>
              <a:spcBef>
                <a:spcPct val="0"/>
              </a:spcBef>
            </a:pPr>
            <a:r>
              <a:rPr lang="en-US" sz="2115" b="1" dirty="0">
                <a:solidFill>
                  <a:srgbClr val="051A36"/>
                </a:solidFill>
                <a:latin typeface="Poppins Bold"/>
                <a:ea typeface="Poppins Bold"/>
                <a:cs typeface="Poppins Bold"/>
                <a:sym typeface="Poppins Bold"/>
              </a:rPr>
              <a:t>Outlined the solution lifecycle, scope, and workflow. Responsible for end to end solution. Made slides for solution flow. Presenting the end to end solution.</a:t>
            </a:r>
          </a:p>
          <a:p>
            <a:pPr marL="0" lvl="0" indent="0" algn="l">
              <a:lnSpc>
                <a:spcPts val="2961"/>
              </a:lnSpc>
              <a:spcBef>
                <a:spcPct val="0"/>
              </a:spcBef>
            </a:pPr>
            <a:endParaRPr lang="en-US" sz="2115" b="1" dirty="0">
              <a:solidFill>
                <a:srgbClr val="051A36"/>
              </a:solidFill>
              <a:latin typeface="Poppins Bold"/>
              <a:ea typeface="Poppins Bold"/>
              <a:cs typeface="Poppins Bold"/>
              <a:sym typeface="Poppins Bold"/>
            </a:endParaRPr>
          </a:p>
          <a:p>
            <a:pPr marL="0" lvl="0" indent="0" algn="l">
              <a:lnSpc>
                <a:spcPts val="2961"/>
              </a:lnSpc>
              <a:spcBef>
                <a:spcPct val="0"/>
              </a:spcBef>
            </a:pPr>
            <a:r>
              <a:rPr lang="en-US" sz="2115" b="1" dirty="0">
                <a:solidFill>
                  <a:srgbClr val="051A36"/>
                </a:solidFill>
                <a:latin typeface="Poppins Bold"/>
                <a:ea typeface="Poppins Bold"/>
                <a:cs typeface="Poppins Bold"/>
                <a:sym typeface="Poppins Bold"/>
              </a:rPr>
              <a:t>Yu Chin:</a:t>
            </a:r>
          </a:p>
          <a:p>
            <a:pPr marL="0" lvl="0" indent="0" algn="l">
              <a:lnSpc>
                <a:spcPts val="2961"/>
              </a:lnSpc>
              <a:spcBef>
                <a:spcPct val="0"/>
              </a:spcBef>
            </a:pPr>
            <a:r>
              <a:rPr lang="en-US" sz="2115" b="1" dirty="0">
                <a:solidFill>
                  <a:srgbClr val="051A36"/>
                </a:solidFill>
                <a:latin typeface="Poppins Bold"/>
                <a:ea typeface="Poppins Bold"/>
                <a:cs typeface="Poppins Bold"/>
                <a:sym typeface="Poppins Bold"/>
              </a:rPr>
              <a:t>Set up the HOG + SVM people detector. Generated and styled heatmaps from detection results. Created slides for heatmaps, and outcome-action mapping. Presenting model training.</a:t>
            </a:r>
          </a:p>
          <a:p>
            <a:pPr marL="0" lvl="0" indent="0" algn="l">
              <a:lnSpc>
                <a:spcPts val="2961"/>
              </a:lnSpc>
              <a:spcBef>
                <a:spcPct val="0"/>
              </a:spcBef>
            </a:pPr>
            <a:endParaRPr lang="en-US" sz="2115" b="1" dirty="0">
              <a:solidFill>
                <a:srgbClr val="051A36"/>
              </a:solidFill>
              <a:latin typeface="Poppins Bold"/>
              <a:ea typeface="Poppins Bold"/>
              <a:cs typeface="Poppins Bold"/>
              <a:sym typeface="Poppins Bold"/>
            </a:endParaRPr>
          </a:p>
          <a:p>
            <a:pPr marL="0" lvl="0" indent="0" algn="l">
              <a:lnSpc>
                <a:spcPts val="2961"/>
              </a:lnSpc>
              <a:spcBef>
                <a:spcPct val="0"/>
              </a:spcBef>
            </a:pPr>
            <a:r>
              <a:rPr lang="en-US" sz="2115" b="1" dirty="0">
                <a:solidFill>
                  <a:srgbClr val="051A36"/>
                </a:solidFill>
                <a:latin typeface="Poppins Bold"/>
                <a:ea typeface="Poppins Bold"/>
                <a:cs typeface="Poppins Bold"/>
                <a:sym typeface="Poppins Bold"/>
              </a:rPr>
              <a:t>Balbir:</a:t>
            </a:r>
          </a:p>
          <a:p>
            <a:pPr marL="0" lvl="0" indent="0" algn="l">
              <a:lnSpc>
                <a:spcPts val="2961"/>
              </a:lnSpc>
              <a:spcBef>
                <a:spcPct val="0"/>
              </a:spcBef>
            </a:pPr>
            <a:r>
              <a:rPr lang="en-US" sz="2115" b="1" dirty="0">
                <a:solidFill>
                  <a:srgbClr val="051A36"/>
                </a:solidFill>
                <a:latin typeface="Poppins Bold"/>
                <a:ea typeface="Poppins Bold"/>
                <a:cs typeface="Poppins Bold"/>
                <a:sym typeface="Poppins Bold"/>
              </a:rPr>
              <a:t>Handled cost-benefit analysis, risk, and privacy topics. Counted detected people, matched them with true labels, and calculated MAE for evaluation. Prepared slides for evaluation results, MAE, and risks. Presenting conclusion.</a:t>
            </a:r>
          </a:p>
          <a:p>
            <a:pPr marL="0" lvl="0" indent="0" algn="l">
              <a:lnSpc>
                <a:spcPts val="2961"/>
              </a:lnSpc>
              <a:spcBef>
                <a:spcPct val="0"/>
              </a:spcBef>
            </a:pPr>
            <a:endParaRPr lang="en-US" sz="2115" b="1" dirty="0">
              <a:solidFill>
                <a:srgbClr val="051A36"/>
              </a:solidFill>
              <a:latin typeface="Poppins Bold"/>
              <a:ea typeface="Poppins Bold"/>
              <a:cs typeface="Poppins Bold"/>
              <a:sym typeface="Poppins Bold"/>
            </a:endParaRPr>
          </a:p>
          <a:p>
            <a:pPr marL="0" lvl="0" indent="0" algn="l">
              <a:lnSpc>
                <a:spcPts val="2961"/>
              </a:lnSpc>
              <a:spcBef>
                <a:spcPct val="0"/>
              </a:spcBef>
            </a:pPr>
            <a:r>
              <a:rPr lang="en-US" sz="2115" b="1" dirty="0">
                <a:solidFill>
                  <a:srgbClr val="051A36"/>
                </a:solidFill>
                <a:latin typeface="Poppins Bold"/>
                <a:ea typeface="Poppins Bold"/>
                <a:cs typeface="Poppins Bold"/>
                <a:sym typeface="Poppins Bold"/>
              </a:rPr>
              <a:t>Harsh:</a:t>
            </a:r>
          </a:p>
          <a:p>
            <a:pPr marL="0" lvl="0" indent="0" algn="l">
              <a:lnSpc>
                <a:spcPts val="2961"/>
              </a:lnSpc>
              <a:spcBef>
                <a:spcPct val="0"/>
              </a:spcBef>
            </a:pPr>
            <a:r>
              <a:rPr lang="en-US" sz="2115" b="1" dirty="0">
                <a:solidFill>
                  <a:srgbClr val="051A36"/>
                </a:solidFill>
                <a:latin typeface="Poppins Bold"/>
                <a:ea typeface="Poppins Bold"/>
                <a:cs typeface="Poppins Bold"/>
                <a:sym typeface="Poppins Bold"/>
              </a:rPr>
              <a:t>Summarized findings, limitations, and future scope, and compiled references. Inspected sample heatmaps manually and verified outputs. Prepared slides for conclusion. </a:t>
            </a:r>
          </a:p>
        </p:txBody>
      </p:sp>
      <p:sp>
        <p:nvSpPr>
          <p:cNvPr id="3" name="TextBox 3"/>
          <p:cNvSpPr txBox="1"/>
          <p:nvPr/>
        </p:nvSpPr>
        <p:spPr>
          <a:xfrm>
            <a:off x="838200" y="342900"/>
            <a:ext cx="12570571" cy="1554022"/>
          </a:xfrm>
          <a:prstGeom prst="rect">
            <a:avLst/>
          </a:prstGeom>
        </p:spPr>
        <p:txBody>
          <a:bodyPr lIns="0" tIns="0" rIns="0" bIns="0" rtlCol="0" anchor="t">
            <a:spAutoFit/>
          </a:bodyPr>
          <a:lstStyle/>
          <a:p>
            <a:pPr marL="0" lvl="0" indent="0" algn="l">
              <a:lnSpc>
                <a:spcPts val="5706"/>
              </a:lnSpc>
            </a:pPr>
            <a:r>
              <a:rPr lang="en-US" sz="5706" b="1" dirty="0">
                <a:solidFill>
                  <a:srgbClr val="051A36"/>
                </a:solidFill>
                <a:latin typeface="Poppins Bold"/>
                <a:ea typeface="Poppins Bold"/>
                <a:cs typeface="Poppins Bold"/>
                <a:sym typeface="Poppins Bold"/>
              </a:rPr>
              <a:t>Task Ownership and Contribution Summary - Team 008</a:t>
            </a:r>
          </a:p>
        </p:txBody>
      </p:sp>
      <p:sp>
        <p:nvSpPr>
          <p:cNvPr id="4" name="Freeform 4"/>
          <p:cNvSpPr/>
          <p:nvPr/>
        </p:nvSpPr>
        <p:spPr>
          <a:xfrm>
            <a:off x="344705" y="3777249"/>
            <a:ext cx="1367991" cy="2732501"/>
          </a:xfrm>
          <a:custGeom>
            <a:avLst/>
            <a:gdLst/>
            <a:ahLst/>
            <a:cxnLst/>
            <a:rect l="l" t="t" r="r" b="b"/>
            <a:pathLst>
              <a:path w="1367991" h="2732501">
                <a:moveTo>
                  <a:pt x="0" y="0"/>
                </a:moveTo>
                <a:lnTo>
                  <a:pt x="1367990" y="0"/>
                </a:lnTo>
                <a:lnTo>
                  <a:pt x="1367990" y="2732502"/>
                </a:lnTo>
                <a:lnTo>
                  <a:pt x="0" y="273250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TextBox 6">
            <a:extLst>
              <a:ext uri="{FF2B5EF4-FFF2-40B4-BE49-F238E27FC236}">
                <a16:creationId xmlns:a16="http://schemas.microsoft.com/office/drawing/2014/main" id="{D45E5CB3-3FB8-F132-95CB-1F4635F0D9D1}"/>
              </a:ext>
            </a:extLst>
          </p:cNvPr>
          <p:cNvSpPr txBox="1"/>
          <p:nvPr/>
        </p:nvSpPr>
        <p:spPr>
          <a:xfrm>
            <a:off x="9144000" y="1257300"/>
            <a:ext cx="6781800" cy="400110"/>
          </a:xfrm>
          <a:prstGeom prst="rect">
            <a:avLst/>
          </a:prstGeom>
          <a:noFill/>
          <a:ln>
            <a:solidFill>
              <a:srgbClr val="FF6F15"/>
            </a:solidFill>
          </a:ln>
        </p:spPr>
        <p:txBody>
          <a:bodyPr wrap="square">
            <a:spAutoFit/>
          </a:bodyPr>
          <a:lstStyle/>
          <a:p>
            <a:r>
              <a:rPr lang="en-US" sz="2000" b="1" dirty="0"/>
              <a:t>Every team member contributed to creating the PowerPoint.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935070" y="-1659620"/>
            <a:ext cx="8269427" cy="6803120"/>
            <a:chOff x="0" y="0"/>
            <a:chExt cx="2177956" cy="1791768"/>
          </a:xfrm>
        </p:grpSpPr>
        <p:sp>
          <p:nvSpPr>
            <p:cNvPr id="3" name="Freeform 3"/>
            <p:cNvSpPr/>
            <p:nvPr/>
          </p:nvSpPr>
          <p:spPr>
            <a:xfrm>
              <a:off x="0" y="0"/>
              <a:ext cx="2177956" cy="1791768"/>
            </a:xfrm>
            <a:custGeom>
              <a:avLst/>
              <a:gdLst/>
              <a:ahLst/>
              <a:cxnLst/>
              <a:rect l="l" t="t" r="r" b="b"/>
              <a:pathLst>
                <a:path w="2177956" h="1791768">
                  <a:moveTo>
                    <a:pt x="70216" y="0"/>
                  </a:moveTo>
                  <a:lnTo>
                    <a:pt x="2107740" y="0"/>
                  </a:lnTo>
                  <a:cubicBezTo>
                    <a:pt x="2126363" y="0"/>
                    <a:pt x="2144222" y="7398"/>
                    <a:pt x="2157390" y="20566"/>
                  </a:cubicBezTo>
                  <a:cubicBezTo>
                    <a:pt x="2170558" y="33734"/>
                    <a:pt x="2177956" y="51593"/>
                    <a:pt x="2177956" y="70216"/>
                  </a:cubicBezTo>
                  <a:lnTo>
                    <a:pt x="2177956" y="1721552"/>
                  </a:lnTo>
                  <a:cubicBezTo>
                    <a:pt x="2177956" y="1740175"/>
                    <a:pt x="2170558" y="1758034"/>
                    <a:pt x="2157390" y="1771202"/>
                  </a:cubicBezTo>
                  <a:cubicBezTo>
                    <a:pt x="2144222" y="1784371"/>
                    <a:pt x="2126363" y="1791768"/>
                    <a:pt x="2107740" y="1791768"/>
                  </a:cubicBezTo>
                  <a:lnTo>
                    <a:pt x="70216" y="1791768"/>
                  </a:lnTo>
                  <a:cubicBezTo>
                    <a:pt x="51593" y="1791768"/>
                    <a:pt x="33734" y="1784371"/>
                    <a:pt x="20566" y="1771202"/>
                  </a:cubicBezTo>
                  <a:cubicBezTo>
                    <a:pt x="7398" y="1758034"/>
                    <a:pt x="0" y="1740175"/>
                    <a:pt x="0" y="1721552"/>
                  </a:cubicBezTo>
                  <a:lnTo>
                    <a:pt x="0" y="70216"/>
                  </a:lnTo>
                  <a:cubicBezTo>
                    <a:pt x="0" y="51593"/>
                    <a:pt x="7398" y="33734"/>
                    <a:pt x="20566" y="20566"/>
                  </a:cubicBezTo>
                  <a:cubicBezTo>
                    <a:pt x="33734" y="7398"/>
                    <a:pt x="51593" y="0"/>
                    <a:pt x="70216" y="0"/>
                  </a:cubicBezTo>
                  <a:close/>
                </a:path>
              </a:pathLst>
            </a:custGeom>
            <a:solidFill>
              <a:srgbClr val="051A36"/>
            </a:solidFill>
          </p:spPr>
        </p:sp>
        <p:sp>
          <p:nvSpPr>
            <p:cNvPr id="4" name="TextBox 4"/>
            <p:cNvSpPr txBox="1"/>
            <p:nvPr/>
          </p:nvSpPr>
          <p:spPr>
            <a:xfrm>
              <a:off x="0" y="-57150"/>
              <a:ext cx="2177956" cy="1848918"/>
            </a:xfrm>
            <a:prstGeom prst="rect">
              <a:avLst/>
            </a:prstGeom>
          </p:spPr>
          <p:txBody>
            <a:bodyPr lIns="50800" tIns="50800" rIns="50800" bIns="50800" rtlCol="0" anchor="ctr"/>
            <a:lstStyle/>
            <a:p>
              <a:pPr algn="ctr">
                <a:lnSpc>
                  <a:spcPts val="2524"/>
                </a:lnSpc>
              </a:pPr>
              <a:endParaRPr/>
            </a:p>
          </p:txBody>
        </p:sp>
      </p:grpSp>
      <p:grpSp>
        <p:nvGrpSpPr>
          <p:cNvPr id="5" name="Group 5"/>
          <p:cNvGrpSpPr/>
          <p:nvPr/>
        </p:nvGrpSpPr>
        <p:grpSpPr>
          <a:xfrm>
            <a:off x="10935070" y="1183661"/>
            <a:ext cx="6055896" cy="4704531"/>
            <a:chOff x="0" y="0"/>
            <a:chExt cx="1128683" cy="876819"/>
          </a:xfrm>
        </p:grpSpPr>
        <p:sp>
          <p:nvSpPr>
            <p:cNvPr id="6" name="Freeform 6"/>
            <p:cNvSpPr/>
            <p:nvPr/>
          </p:nvSpPr>
          <p:spPr>
            <a:xfrm>
              <a:off x="0" y="0"/>
              <a:ext cx="1128683" cy="876819"/>
            </a:xfrm>
            <a:custGeom>
              <a:avLst/>
              <a:gdLst/>
              <a:ahLst/>
              <a:cxnLst/>
              <a:rect l="l" t="t" r="r" b="b"/>
              <a:pathLst>
                <a:path w="1128683" h="876819">
                  <a:moveTo>
                    <a:pt x="54972" y="0"/>
                  </a:moveTo>
                  <a:lnTo>
                    <a:pt x="1073712" y="0"/>
                  </a:lnTo>
                  <a:cubicBezTo>
                    <a:pt x="1104072" y="0"/>
                    <a:pt x="1128683" y="24612"/>
                    <a:pt x="1128683" y="54972"/>
                  </a:cubicBezTo>
                  <a:lnTo>
                    <a:pt x="1128683" y="821848"/>
                  </a:lnTo>
                  <a:cubicBezTo>
                    <a:pt x="1128683" y="852207"/>
                    <a:pt x="1104072" y="876819"/>
                    <a:pt x="1073712" y="876819"/>
                  </a:cubicBezTo>
                  <a:lnTo>
                    <a:pt x="54972" y="876819"/>
                  </a:lnTo>
                  <a:cubicBezTo>
                    <a:pt x="24612" y="876819"/>
                    <a:pt x="0" y="852207"/>
                    <a:pt x="0" y="821848"/>
                  </a:cubicBezTo>
                  <a:lnTo>
                    <a:pt x="0" y="54972"/>
                  </a:lnTo>
                  <a:cubicBezTo>
                    <a:pt x="0" y="24612"/>
                    <a:pt x="24612" y="0"/>
                    <a:pt x="54972" y="0"/>
                  </a:cubicBezTo>
                  <a:close/>
                </a:path>
              </a:pathLst>
            </a:custGeom>
            <a:blipFill>
              <a:blip r:embed="rId2"/>
              <a:stretch>
                <a:fillRect t="-14362" b="-14362"/>
              </a:stretch>
            </a:blipFill>
            <a:ln w="171450" cap="rnd">
              <a:solidFill>
                <a:srgbClr val="FF6F15"/>
              </a:solidFill>
              <a:prstDash val="solid"/>
              <a:round/>
            </a:ln>
          </p:spPr>
        </p:sp>
      </p:grpSp>
      <p:grpSp>
        <p:nvGrpSpPr>
          <p:cNvPr id="7" name="Group 7"/>
          <p:cNvGrpSpPr/>
          <p:nvPr/>
        </p:nvGrpSpPr>
        <p:grpSpPr>
          <a:xfrm>
            <a:off x="13245259" y="5143500"/>
            <a:ext cx="4463974" cy="4815573"/>
            <a:chOff x="0" y="0"/>
            <a:chExt cx="812800" cy="876819"/>
          </a:xfrm>
        </p:grpSpPr>
        <p:sp>
          <p:nvSpPr>
            <p:cNvPr id="8" name="Freeform 8"/>
            <p:cNvSpPr/>
            <p:nvPr/>
          </p:nvSpPr>
          <p:spPr>
            <a:xfrm>
              <a:off x="0" y="0"/>
              <a:ext cx="812800" cy="876819"/>
            </a:xfrm>
            <a:custGeom>
              <a:avLst/>
              <a:gdLst/>
              <a:ahLst/>
              <a:cxnLst/>
              <a:rect l="l" t="t" r="r" b="b"/>
              <a:pathLst>
                <a:path w="812800" h="876819">
                  <a:moveTo>
                    <a:pt x="74575" y="0"/>
                  </a:moveTo>
                  <a:lnTo>
                    <a:pt x="738225" y="0"/>
                  </a:lnTo>
                  <a:cubicBezTo>
                    <a:pt x="779411" y="0"/>
                    <a:pt x="812800" y="33389"/>
                    <a:pt x="812800" y="74575"/>
                  </a:cubicBezTo>
                  <a:lnTo>
                    <a:pt x="812800" y="802244"/>
                  </a:lnTo>
                  <a:cubicBezTo>
                    <a:pt x="812800" y="843431"/>
                    <a:pt x="779411" y="876819"/>
                    <a:pt x="738225" y="876819"/>
                  </a:cubicBezTo>
                  <a:lnTo>
                    <a:pt x="74575" y="876819"/>
                  </a:lnTo>
                  <a:cubicBezTo>
                    <a:pt x="33389" y="876819"/>
                    <a:pt x="0" y="843431"/>
                    <a:pt x="0" y="802244"/>
                  </a:cubicBezTo>
                  <a:lnTo>
                    <a:pt x="0" y="74575"/>
                  </a:lnTo>
                  <a:cubicBezTo>
                    <a:pt x="0" y="33389"/>
                    <a:pt x="33389" y="0"/>
                    <a:pt x="74575" y="0"/>
                  </a:cubicBezTo>
                  <a:close/>
                </a:path>
              </a:pathLst>
            </a:custGeom>
            <a:blipFill>
              <a:blip r:embed="rId3"/>
              <a:stretch>
                <a:fillRect l="-21794" r="-40120"/>
              </a:stretch>
            </a:blipFill>
            <a:ln w="171450" cap="rnd">
              <a:solidFill>
                <a:srgbClr val="FF6F15"/>
              </a:solidFill>
              <a:prstDash val="solid"/>
              <a:round/>
            </a:ln>
          </p:spPr>
        </p:sp>
      </p:grpSp>
      <p:sp>
        <p:nvSpPr>
          <p:cNvPr id="9" name="TextBox 9"/>
          <p:cNvSpPr txBox="1"/>
          <p:nvPr/>
        </p:nvSpPr>
        <p:spPr>
          <a:xfrm>
            <a:off x="508045" y="2247900"/>
            <a:ext cx="10083318" cy="7557756"/>
          </a:xfrm>
          <a:prstGeom prst="rect">
            <a:avLst/>
          </a:prstGeom>
        </p:spPr>
        <p:txBody>
          <a:bodyPr lIns="0" tIns="0" rIns="0" bIns="0" rtlCol="0" anchor="t">
            <a:spAutoFit/>
          </a:bodyPr>
          <a:lstStyle/>
          <a:p>
            <a:pPr algn="l">
              <a:lnSpc>
                <a:spcPts val="3363"/>
              </a:lnSpc>
            </a:pPr>
            <a:r>
              <a:rPr lang="en-US" sz="2402" b="1" dirty="0">
                <a:solidFill>
                  <a:srgbClr val="051A36"/>
                </a:solidFill>
                <a:latin typeface="Poppins Bold"/>
                <a:ea typeface="Poppins Bold"/>
                <a:cs typeface="Poppins Bold"/>
                <a:sym typeface="Poppins Bold"/>
              </a:rPr>
              <a:t>Problem</a:t>
            </a:r>
            <a:r>
              <a:rPr lang="en-US" sz="2402" dirty="0">
                <a:solidFill>
                  <a:srgbClr val="051A36"/>
                </a:solidFill>
                <a:latin typeface="Poppins"/>
                <a:ea typeface="Poppins"/>
                <a:cs typeface="Poppins"/>
                <a:sym typeface="Poppins"/>
              </a:rPr>
              <a:t>:</a:t>
            </a:r>
          </a:p>
          <a:p>
            <a:pPr marL="518727" lvl="1" indent="-259364" algn="l">
              <a:lnSpc>
                <a:spcPts val="3363"/>
              </a:lnSpc>
              <a:buFont typeface="Arial"/>
              <a:buChar char="•"/>
            </a:pPr>
            <a:r>
              <a:rPr lang="en-US" sz="2402" dirty="0">
                <a:solidFill>
                  <a:srgbClr val="051A36"/>
                </a:solidFill>
                <a:latin typeface="Poppins"/>
                <a:ea typeface="Poppins"/>
                <a:cs typeface="Poppins"/>
                <a:sym typeface="Poppins"/>
              </a:rPr>
              <a:t>The SDFC gym at ASU often becomes overcrowded, especially in the weight training rooms and basketball courts.</a:t>
            </a:r>
          </a:p>
          <a:p>
            <a:pPr marL="518727" lvl="1" indent="-259364" algn="l">
              <a:lnSpc>
                <a:spcPts val="3363"/>
              </a:lnSpc>
              <a:buFont typeface="Arial"/>
              <a:buChar char="•"/>
            </a:pPr>
            <a:r>
              <a:rPr lang="en-US" sz="2402" dirty="0">
                <a:solidFill>
                  <a:srgbClr val="051A36"/>
                </a:solidFill>
                <a:latin typeface="Poppins"/>
                <a:ea typeface="Poppins"/>
                <a:cs typeface="Poppins"/>
                <a:sym typeface="Poppins"/>
              </a:rPr>
              <a:t>Students travel to the gym only to find no available equipment or space, leading to wasted time and frustration.</a:t>
            </a:r>
          </a:p>
          <a:p>
            <a:pPr marL="518727" lvl="1" indent="-259364" algn="l">
              <a:lnSpc>
                <a:spcPts val="3363"/>
              </a:lnSpc>
              <a:spcBef>
                <a:spcPct val="0"/>
              </a:spcBef>
              <a:buFont typeface="Arial"/>
              <a:buChar char="•"/>
            </a:pPr>
            <a:r>
              <a:rPr lang="en-US" sz="2402" dirty="0">
                <a:solidFill>
                  <a:srgbClr val="051A36"/>
                </a:solidFill>
                <a:latin typeface="Poppins"/>
                <a:ea typeface="Poppins"/>
                <a:cs typeface="Poppins"/>
                <a:sym typeface="Poppins"/>
              </a:rPr>
              <a:t>Since students pay facility fees, it’s important to ensure fair access and improve their overall experience.</a:t>
            </a:r>
          </a:p>
          <a:p>
            <a:pPr algn="l">
              <a:lnSpc>
                <a:spcPts val="3363"/>
              </a:lnSpc>
              <a:spcBef>
                <a:spcPct val="0"/>
              </a:spcBef>
            </a:pPr>
            <a:r>
              <a:rPr lang="en-US" sz="2402" b="1" dirty="0">
                <a:solidFill>
                  <a:srgbClr val="051A36"/>
                </a:solidFill>
                <a:latin typeface="Poppins Bold"/>
                <a:ea typeface="Poppins Bold"/>
                <a:cs typeface="Poppins Bold"/>
                <a:sym typeface="Poppins Bold"/>
              </a:rPr>
              <a:t>Why We Chose This Problem</a:t>
            </a:r>
            <a:r>
              <a:rPr lang="en-US" sz="2402" dirty="0">
                <a:solidFill>
                  <a:srgbClr val="051A36"/>
                </a:solidFill>
                <a:latin typeface="Poppins"/>
                <a:ea typeface="Poppins"/>
                <a:cs typeface="Poppins"/>
                <a:sym typeface="Poppins"/>
              </a:rPr>
              <a:t>:</a:t>
            </a:r>
          </a:p>
          <a:p>
            <a:pPr marL="518727" lvl="1" indent="-259364" algn="l">
              <a:lnSpc>
                <a:spcPts val="3363"/>
              </a:lnSpc>
              <a:spcBef>
                <a:spcPct val="0"/>
              </a:spcBef>
              <a:buFont typeface="Arial"/>
              <a:buChar char="•"/>
            </a:pPr>
            <a:r>
              <a:rPr lang="en-US" sz="2402" dirty="0">
                <a:solidFill>
                  <a:srgbClr val="051A36"/>
                </a:solidFill>
                <a:latin typeface="Poppins"/>
                <a:ea typeface="Poppins"/>
                <a:cs typeface="Poppins"/>
                <a:sym typeface="Poppins"/>
              </a:rPr>
              <a:t>Students' time is valuable, and improving access supports student welfare.</a:t>
            </a:r>
          </a:p>
          <a:p>
            <a:pPr marL="518727" lvl="1" indent="-259364" algn="l">
              <a:lnSpc>
                <a:spcPts val="3363"/>
              </a:lnSpc>
              <a:spcBef>
                <a:spcPct val="0"/>
              </a:spcBef>
              <a:buFont typeface="Arial"/>
              <a:buChar char="•"/>
            </a:pPr>
            <a:r>
              <a:rPr lang="en-US" sz="2402" dirty="0">
                <a:solidFill>
                  <a:srgbClr val="051A36"/>
                </a:solidFill>
                <a:latin typeface="Poppins"/>
                <a:ea typeface="Poppins"/>
                <a:cs typeface="Poppins"/>
                <a:sym typeface="Poppins"/>
              </a:rPr>
              <a:t>It directly addresses a real, everyday challenge faced by a large number of ASU students.</a:t>
            </a:r>
          </a:p>
          <a:p>
            <a:pPr algn="l">
              <a:lnSpc>
                <a:spcPts val="3363"/>
              </a:lnSpc>
              <a:spcBef>
                <a:spcPct val="0"/>
              </a:spcBef>
            </a:pPr>
            <a:r>
              <a:rPr lang="en-US" sz="2402" b="1" dirty="0">
                <a:solidFill>
                  <a:srgbClr val="051A36"/>
                </a:solidFill>
                <a:latin typeface="Poppins Bold"/>
                <a:ea typeface="Poppins Bold"/>
                <a:cs typeface="Poppins Bold"/>
                <a:sym typeface="Poppins Bold"/>
              </a:rPr>
              <a:t>Current Solution and Its Issues</a:t>
            </a:r>
            <a:r>
              <a:rPr lang="en-US" sz="2402" dirty="0">
                <a:solidFill>
                  <a:srgbClr val="051A36"/>
                </a:solidFill>
                <a:latin typeface="Poppins"/>
                <a:ea typeface="Poppins"/>
                <a:cs typeface="Poppins"/>
                <a:sym typeface="Poppins"/>
              </a:rPr>
              <a:t>:</a:t>
            </a:r>
          </a:p>
          <a:p>
            <a:pPr marL="518727" lvl="1" indent="-259364" algn="l">
              <a:lnSpc>
                <a:spcPts val="3363"/>
              </a:lnSpc>
              <a:spcBef>
                <a:spcPct val="0"/>
              </a:spcBef>
              <a:buFont typeface="Arial"/>
              <a:buChar char="•"/>
            </a:pPr>
            <a:r>
              <a:rPr lang="en-US" sz="2402" dirty="0">
                <a:solidFill>
                  <a:srgbClr val="051A36"/>
                </a:solidFill>
                <a:latin typeface="Poppins"/>
                <a:ea typeface="Poppins"/>
                <a:cs typeface="Poppins"/>
                <a:sym typeface="Poppins"/>
              </a:rPr>
              <a:t>Currently, students have to physically visit the gym to check space availability.</a:t>
            </a:r>
          </a:p>
          <a:p>
            <a:pPr marL="518727" lvl="1" indent="-259364" algn="l">
              <a:lnSpc>
                <a:spcPts val="3363"/>
              </a:lnSpc>
              <a:spcBef>
                <a:spcPct val="0"/>
              </a:spcBef>
              <a:buFont typeface="Arial"/>
              <a:buChar char="•"/>
            </a:pPr>
            <a:r>
              <a:rPr lang="en-US" sz="2402" dirty="0">
                <a:solidFill>
                  <a:srgbClr val="051A36"/>
                </a:solidFill>
                <a:latin typeface="Poppins"/>
                <a:ea typeface="Poppins"/>
                <a:cs typeface="Poppins"/>
                <a:sym typeface="Poppins"/>
              </a:rPr>
              <a:t>This method is inefficient, time-consuming, and leads to dissatisfaction.</a:t>
            </a:r>
          </a:p>
          <a:p>
            <a:pPr algn="l">
              <a:lnSpc>
                <a:spcPts val="3363"/>
              </a:lnSpc>
              <a:spcBef>
                <a:spcPct val="0"/>
              </a:spcBef>
            </a:pPr>
            <a:endParaRPr lang="en-US" sz="2402" dirty="0">
              <a:solidFill>
                <a:srgbClr val="051A36"/>
              </a:solidFill>
              <a:latin typeface="Poppins"/>
              <a:ea typeface="Poppins"/>
              <a:cs typeface="Poppins"/>
              <a:sym typeface="Poppins"/>
            </a:endParaRPr>
          </a:p>
        </p:txBody>
      </p:sp>
      <p:sp>
        <p:nvSpPr>
          <p:cNvPr id="10" name="TextBox 10"/>
          <p:cNvSpPr txBox="1"/>
          <p:nvPr/>
        </p:nvSpPr>
        <p:spPr>
          <a:xfrm>
            <a:off x="292445" y="172676"/>
            <a:ext cx="10298918" cy="1921039"/>
          </a:xfrm>
          <a:prstGeom prst="rect">
            <a:avLst/>
          </a:prstGeom>
        </p:spPr>
        <p:txBody>
          <a:bodyPr lIns="0" tIns="0" rIns="0" bIns="0" rtlCol="0" anchor="t">
            <a:spAutoFit/>
          </a:bodyPr>
          <a:lstStyle/>
          <a:p>
            <a:pPr marL="0" lvl="0" indent="0" algn="l">
              <a:lnSpc>
                <a:spcPts val="7640"/>
              </a:lnSpc>
            </a:pPr>
            <a:r>
              <a:rPr lang="en-US" sz="5400" b="1" dirty="0">
                <a:solidFill>
                  <a:srgbClr val="051A36"/>
                </a:solidFill>
                <a:latin typeface="Poppins Bold"/>
                <a:ea typeface="Poppins Bold"/>
                <a:cs typeface="Poppins Bold"/>
                <a:sym typeface="Poppins Bold"/>
              </a:rPr>
              <a:t>Problem Statement and Current Solutions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93189" y="-180290"/>
            <a:ext cx="18581189" cy="10647581"/>
            <a:chOff x="0" y="0"/>
            <a:chExt cx="4893811" cy="2804301"/>
          </a:xfrm>
        </p:grpSpPr>
        <p:sp>
          <p:nvSpPr>
            <p:cNvPr id="3" name="Freeform 3"/>
            <p:cNvSpPr/>
            <p:nvPr/>
          </p:nvSpPr>
          <p:spPr>
            <a:xfrm>
              <a:off x="0" y="0"/>
              <a:ext cx="4893811" cy="2804301"/>
            </a:xfrm>
            <a:custGeom>
              <a:avLst/>
              <a:gdLst/>
              <a:ahLst/>
              <a:cxnLst/>
              <a:rect l="l" t="t" r="r" b="b"/>
              <a:pathLst>
                <a:path w="4893811" h="2804301">
                  <a:moveTo>
                    <a:pt x="31249" y="0"/>
                  </a:moveTo>
                  <a:lnTo>
                    <a:pt x="4862562" y="0"/>
                  </a:lnTo>
                  <a:cubicBezTo>
                    <a:pt x="4870850" y="0"/>
                    <a:pt x="4878798" y="3292"/>
                    <a:pt x="4884658" y="9153"/>
                  </a:cubicBezTo>
                  <a:cubicBezTo>
                    <a:pt x="4890519" y="15013"/>
                    <a:pt x="4893811" y="22961"/>
                    <a:pt x="4893811" y="31249"/>
                  </a:cubicBezTo>
                  <a:lnTo>
                    <a:pt x="4893811" y="2773052"/>
                  </a:lnTo>
                  <a:cubicBezTo>
                    <a:pt x="4893811" y="2781340"/>
                    <a:pt x="4890519" y="2789288"/>
                    <a:pt x="4884658" y="2795149"/>
                  </a:cubicBezTo>
                  <a:cubicBezTo>
                    <a:pt x="4878798" y="2801009"/>
                    <a:pt x="4870850" y="2804301"/>
                    <a:pt x="4862562" y="2804301"/>
                  </a:cubicBezTo>
                  <a:lnTo>
                    <a:pt x="31249" y="2804301"/>
                  </a:lnTo>
                  <a:cubicBezTo>
                    <a:pt x="22961" y="2804301"/>
                    <a:pt x="15013" y="2801009"/>
                    <a:pt x="9153" y="2795149"/>
                  </a:cubicBezTo>
                  <a:cubicBezTo>
                    <a:pt x="3292" y="2789288"/>
                    <a:pt x="0" y="2781340"/>
                    <a:pt x="0" y="2773052"/>
                  </a:cubicBezTo>
                  <a:lnTo>
                    <a:pt x="0" y="31249"/>
                  </a:lnTo>
                  <a:cubicBezTo>
                    <a:pt x="0" y="22961"/>
                    <a:pt x="3292" y="15013"/>
                    <a:pt x="9153" y="9153"/>
                  </a:cubicBezTo>
                  <a:cubicBezTo>
                    <a:pt x="15013" y="3292"/>
                    <a:pt x="22961" y="0"/>
                    <a:pt x="31249" y="0"/>
                  </a:cubicBezTo>
                  <a:close/>
                </a:path>
              </a:pathLst>
            </a:custGeom>
            <a:solidFill>
              <a:srgbClr val="051A36"/>
            </a:solidFill>
          </p:spPr>
        </p:sp>
        <p:sp>
          <p:nvSpPr>
            <p:cNvPr id="4" name="TextBox 4"/>
            <p:cNvSpPr txBox="1"/>
            <p:nvPr/>
          </p:nvSpPr>
          <p:spPr>
            <a:xfrm>
              <a:off x="0" y="-57150"/>
              <a:ext cx="4893811" cy="2861451"/>
            </a:xfrm>
            <a:prstGeom prst="rect">
              <a:avLst/>
            </a:prstGeom>
          </p:spPr>
          <p:txBody>
            <a:bodyPr lIns="50800" tIns="50800" rIns="50800" bIns="50800" rtlCol="0" anchor="ctr"/>
            <a:lstStyle/>
            <a:p>
              <a:pPr algn="ctr">
                <a:lnSpc>
                  <a:spcPts val="2524"/>
                </a:lnSpc>
              </a:pPr>
              <a:endParaRPr/>
            </a:p>
          </p:txBody>
        </p:sp>
      </p:grpSp>
      <p:grpSp>
        <p:nvGrpSpPr>
          <p:cNvPr id="5" name="Group 5"/>
          <p:cNvGrpSpPr/>
          <p:nvPr/>
        </p:nvGrpSpPr>
        <p:grpSpPr>
          <a:xfrm>
            <a:off x="11663943" y="4979888"/>
            <a:ext cx="6480897" cy="4916220"/>
            <a:chOff x="0" y="0"/>
            <a:chExt cx="2340314" cy="1775294"/>
          </a:xfrm>
        </p:grpSpPr>
        <p:sp>
          <p:nvSpPr>
            <p:cNvPr id="6" name="Freeform 6"/>
            <p:cNvSpPr/>
            <p:nvPr/>
          </p:nvSpPr>
          <p:spPr>
            <a:xfrm>
              <a:off x="0" y="0"/>
              <a:ext cx="2340314" cy="1775294"/>
            </a:xfrm>
            <a:custGeom>
              <a:avLst/>
              <a:gdLst/>
              <a:ahLst/>
              <a:cxnLst/>
              <a:rect l="l" t="t" r="r" b="b"/>
              <a:pathLst>
                <a:path w="2340314" h="1775294">
                  <a:moveTo>
                    <a:pt x="51367" y="0"/>
                  </a:moveTo>
                  <a:lnTo>
                    <a:pt x="2288947" y="0"/>
                  </a:lnTo>
                  <a:cubicBezTo>
                    <a:pt x="2317316" y="0"/>
                    <a:pt x="2340314" y="22998"/>
                    <a:pt x="2340314" y="51367"/>
                  </a:cubicBezTo>
                  <a:lnTo>
                    <a:pt x="2340314" y="1723927"/>
                  </a:lnTo>
                  <a:cubicBezTo>
                    <a:pt x="2340314" y="1737551"/>
                    <a:pt x="2334902" y="1750616"/>
                    <a:pt x="2325269" y="1760249"/>
                  </a:cubicBezTo>
                  <a:cubicBezTo>
                    <a:pt x="2315636" y="1769882"/>
                    <a:pt x="2302571" y="1775294"/>
                    <a:pt x="2288947" y="1775294"/>
                  </a:cubicBezTo>
                  <a:lnTo>
                    <a:pt x="51367" y="1775294"/>
                  </a:lnTo>
                  <a:cubicBezTo>
                    <a:pt x="22998" y="1775294"/>
                    <a:pt x="0" y="1752297"/>
                    <a:pt x="0" y="1723927"/>
                  </a:cubicBezTo>
                  <a:lnTo>
                    <a:pt x="0" y="51367"/>
                  </a:lnTo>
                  <a:cubicBezTo>
                    <a:pt x="0" y="22998"/>
                    <a:pt x="22998" y="0"/>
                    <a:pt x="51367" y="0"/>
                  </a:cubicBezTo>
                  <a:close/>
                </a:path>
              </a:pathLst>
            </a:custGeom>
            <a:blipFill>
              <a:blip r:embed="rId2"/>
              <a:stretch>
                <a:fillRect l="-6816" r="-6816"/>
              </a:stretch>
            </a:blipFill>
            <a:ln w="171450" cap="rnd">
              <a:solidFill>
                <a:srgbClr val="FF6F15"/>
              </a:solidFill>
              <a:prstDash val="solid"/>
              <a:round/>
            </a:ln>
          </p:spPr>
        </p:sp>
      </p:grpSp>
      <p:sp>
        <p:nvSpPr>
          <p:cNvPr id="7" name="TextBox 7"/>
          <p:cNvSpPr txBox="1"/>
          <p:nvPr/>
        </p:nvSpPr>
        <p:spPr>
          <a:xfrm>
            <a:off x="358690" y="237345"/>
            <a:ext cx="14245864" cy="2021971"/>
          </a:xfrm>
          <a:prstGeom prst="rect">
            <a:avLst/>
          </a:prstGeom>
        </p:spPr>
        <p:txBody>
          <a:bodyPr lIns="0" tIns="0" rIns="0" bIns="0" rtlCol="0" anchor="t">
            <a:spAutoFit/>
          </a:bodyPr>
          <a:lstStyle/>
          <a:p>
            <a:pPr algn="l">
              <a:lnSpc>
                <a:spcPts val="7640"/>
              </a:lnSpc>
            </a:pPr>
            <a:r>
              <a:rPr lang="en-US" sz="7009" b="1" dirty="0">
                <a:solidFill>
                  <a:srgbClr val="FF6F15"/>
                </a:solidFill>
                <a:latin typeface="Poppins Bold"/>
                <a:ea typeface="Poppins Bold"/>
                <a:cs typeface="Poppins Bold"/>
                <a:sym typeface="Poppins Bold"/>
              </a:rPr>
              <a:t>Proposed End-to-End Solution</a:t>
            </a:r>
          </a:p>
          <a:p>
            <a:pPr marL="0" lvl="0" indent="0" algn="l">
              <a:lnSpc>
                <a:spcPts val="7640"/>
              </a:lnSpc>
            </a:pPr>
            <a:endParaRPr lang="en-US" sz="7009" b="1" dirty="0">
              <a:solidFill>
                <a:srgbClr val="FF6F15"/>
              </a:solidFill>
              <a:latin typeface="Poppins Bold"/>
              <a:ea typeface="Poppins Bold"/>
              <a:cs typeface="Poppins Bold"/>
              <a:sym typeface="Poppins Bold"/>
            </a:endParaRPr>
          </a:p>
        </p:txBody>
      </p:sp>
      <p:sp>
        <p:nvSpPr>
          <p:cNvPr id="8" name="TextBox 8"/>
          <p:cNvSpPr txBox="1"/>
          <p:nvPr/>
        </p:nvSpPr>
        <p:spPr>
          <a:xfrm>
            <a:off x="358690" y="1667074"/>
            <a:ext cx="11448413" cy="8367227"/>
          </a:xfrm>
          <a:prstGeom prst="rect">
            <a:avLst/>
          </a:prstGeom>
        </p:spPr>
        <p:txBody>
          <a:bodyPr lIns="0" tIns="0" rIns="0" bIns="0" rtlCol="0" anchor="t">
            <a:spAutoFit/>
          </a:bodyPr>
          <a:lstStyle/>
          <a:p>
            <a:pPr marL="0" lvl="0" indent="0" algn="l">
              <a:lnSpc>
                <a:spcPts val="4079"/>
              </a:lnSpc>
              <a:spcBef>
                <a:spcPct val="0"/>
              </a:spcBef>
            </a:pPr>
            <a:r>
              <a:rPr lang="en-US" sz="2399" b="1" dirty="0">
                <a:solidFill>
                  <a:srgbClr val="FFFFFF">
                    <a:alpha val="80000"/>
                  </a:srgbClr>
                </a:solidFill>
                <a:latin typeface="Poppins Bold"/>
                <a:ea typeface="Poppins Bold"/>
                <a:cs typeface="Poppins Bold"/>
                <a:sym typeface="Poppins Bold"/>
              </a:rPr>
              <a:t>Soluti</a:t>
            </a:r>
            <a:r>
              <a:rPr lang="en-US" sz="2399" b="1" u="none" strike="noStrike" dirty="0">
                <a:solidFill>
                  <a:srgbClr val="FFFFFF">
                    <a:alpha val="80000"/>
                  </a:srgbClr>
                </a:solidFill>
                <a:latin typeface="Poppins Bold"/>
                <a:ea typeface="Poppins Bold"/>
                <a:cs typeface="Poppins Bold"/>
                <a:sym typeface="Poppins Bold"/>
              </a:rPr>
              <a:t>on Overview:</a:t>
            </a:r>
          </a:p>
          <a:p>
            <a:pPr marL="518158" lvl="1" indent="-259079" algn="l">
              <a:lnSpc>
                <a:spcPts val="4079"/>
              </a:lnSpc>
              <a:spcBef>
                <a:spcPct val="0"/>
              </a:spcBef>
              <a:buFont typeface="Arial"/>
              <a:buChar char="•"/>
            </a:pPr>
            <a:r>
              <a:rPr lang="en-US" sz="2399" b="1" u="none" strike="noStrike" dirty="0">
                <a:solidFill>
                  <a:srgbClr val="FFFFFF">
                    <a:alpha val="80000"/>
                  </a:srgbClr>
                </a:solidFill>
                <a:latin typeface="Poppins Bold"/>
                <a:ea typeface="Poppins Bold"/>
                <a:cs typeface="Poppins Bold"/>
                <a:sym typeface="Poppins Bold"/>
              </a:rPr>
              <a:t>Use open-source crowd images from Kaggle to train the model.</a:t>
            </a:r>
          </a:p>
          <a:p>
            <a:pPr marL="518158" lvl="1" indent="-259079" algn="l">
              <a:lnSpc>
                <a:spcPts val="4079"/>
              </a:lnSpc>
              <a:spcBef>
                <a:spcPct val="0"/>
              </a:spcBef>
              <a:buFont typeface="Arial"/>
              <a:buChar char="•"/>
            </a:pPr>
            <a:r>
              <a:rPr lang="en-US" sz="2399" b="1" u="none" strike="noStrike" dirty="0">
                <a:solidFill>
                  <a:srgbClr val="FFFFFF">
                    <a:alpha val="80000"/>
                  </a:srgbClr>
                </a:solidFill>
                <a:latin typeface="Poppins Bold"/>
                <a:ea typeface="Poppins Bold"/>
                <a:cs typeface="Poppins Bold"/>
                <a:sym typeface="Poppins Bold"/>
              </a:rPr>
              <a:t>Apply OpenCV  for real-time people detection.</a:t>
            </a:r>
          </a:p>
          <a:p>
            <a:pPr marL="518158" lvl="1" indent="-259079" algn="l">
              <a:lnSpc>
                <a:spcPts val="4079"/>
              </a:lnSpc>
              <a:spcBef>
                <a:spcPct val="0"/>
              </a:spcBef>
              <a:buFont typeface="Arial"/>
              <a:buChar char="•"/>
            </a:pPr>
            <a:r>
              <a:rPr lang="en-US" sz="2399" b="1" u="none" strike="noStrike" dirty="0">
                <a:solidFill>
                  <a:srgbClr val="FFFFFF">
                    <a:alpha val="80000"/>
                  </a:srgbClr>
                </a:solidFill>
                <a:latin typeface="Poppins Bold"/>
                <a:ea typeface="Poppins Bold"/>
                <a:cs typeface="Poppins Bold"/>
                <a:sym typeface="Poppins Bold"/>
              </a:rPr>
              <a:t>Generate heatmaps with Matplotlib or Seaborn to show crowd density across gym areas.</a:t>
            </a:r>
          </a:p>
          <a:p>
            <a:pPr marL="518158" lvl="1" indent="-259079" algn="l">
              <a:lnSpc>
                <a:spcPts val="4079"/>
              </a:lnSpc>
              <a:spcBef>
                <a:spcPct val="0"/>
              </a:spcBef>
              <a:buFont typeface="Arial"/>
              <a:buChar char="•"/>
            </a:pPr>
            <a:r>
              <a:rPr lang="en-US" sz="2399" b="1" u="none" strike="noStrike" dirty="0">
                <a:solidFill>
                  <a:srgbClr val="FFFFFF">
                    <a:alpha val="80000"/>
                  </a:srgbClr>
                </a:solidFill>
                <a:latin typeface="Poppins Bold"/>
                <a:ea typeface="Poppins Bold"/>
                <a:cs typeface="Poppins Bold"/>
                <a:sym typeface="Poppins Bold"/>
              </a:rPr>
              <a:t>Display heatmaps on the app for students to check before visiting the gym.</a:t>
            </a:r>
          </a:p>
          <a:p>
            <a:pPr marL="518158" lvl="1" indent="-259079" algn="l">
              <a:lnSpc>
                <a:spcPts val="4079"/>
              </a:lnSpc>
              <a:spcBef>
                <a:spcPct val="0"/>
              </a:spcBef>
              <a:buFont typeface="Arial"/>
              <a:buChar char="•"/>
            </a:pPr>
            <a:endParaRPr lang="en-US" sz="2399" b="1" u="none" strike="noStrike" dirty="0">
              <a:solidFill>
                <a:srgbClr val="FFFFFF">
                  <a:alpha val="80000"/>
                </a:srgbClr>
              </a:solidFill>
              <a:latin typeface="Poppins Bold"/>
              <a:ea typeface="Poppins Bold"/>
              <a:cs typeface="Poppins Bold"/>
              <a:sym typeface="Poppins Bold"/>
            </a:endParaRPr>
          </a:p>
          <a:p>
            <a:pPr marL="0" lvl="0" indent="0" algn="l">
              <a:lnSpc>
                <a:spcPts val="4079"/>
              </a:lnSpc>
              <a:spcBef>
                <a:spcPct val="0"/>
              </a:spcBef>
            </a:pPr>
            <a:r>
              <a:rPr lang="en-US" sz="2399" b="1" u="none" strike="noStrike" dirty="0">
                <a:solidFill>
                  <a:srgbClr val="FFFFFF">
                    <a:alpha val="80000"/>
                  </a:srgbClr>
                </a:solidFill>
                <a:latin typeface="Poppins Bold"/>
                <a:ea typeface="Poppins Bold"/>
                <a:cs typeface="Poppins Bold"/>
                <a:sym typeface="Poppins Bold"/>
              </a:rPr>
              <a:t>Solution Lifecycle Steps:</a:t>
            </a:r>
          </a:p>
          <a:p>
            <a:pPr marL="518158" lvl="1" indent="-259079" algn="l">
              <a:lnSpc>
                <a:spcPts val="4079"/>
              </a:lnSpc>
              <a:spcBef>
                <a:spcPct val="0"/>
              </a:spcBef>
              <a:buAutoNum type="arabicPeriod"/>
            </a:pPr>
            <a:r>
              <a:rPr lang="en-US" sz="2399" b="1" u="none" strike="noStrike" dirty="0">
                <a:solidFill>
                  <a:srgbClr val="FFFFFF">
                    <a:alpha val="80000"/>
                  </a:srgbClr>
                </a:solidFill>
                <a:latin typeface="Poppins Bold"/>
                <a:ea typeface="Poppins Bold"/>
                <a:cs typeface="Poppins Bold"/>
                <a:sym typeface="Poppins Bold"/>
              </a:rPr>
              <a:t>Data Collection: Open-source crowd datasets.</a:t>
            </a:r>
          </a:p>
          <a:p>
            <a:pPr marL="518158" lvl="1" indent="-259079" algn="l">
              <a:lnSpc>
                <a:spcPts val="4079"/>
              </a:lnSpc>
              <a:spcBef>
                <a:spcPct val="0"/>
              </a:spcBef>
              <a:buAutoNum type="arabicPeriod"/>
            </a:pPr>
            <a:r>
              <a:rPr lang="en-US" sz="2399" b="1" u="none" strike="noStrike" dirty="0">
                <a:solidFill>
                  <a:srgbClr val="FFFFFF">
                    <a:alpha val="80000"/>
                  </a:srgbClr>
                </a:solidFill>
                <a:latin typeface="Poppins Bold"/>
                <a:ea typeface="Poppins Bold"/>
                <a:cs typeface="Poppins Bold"/>
                <a:sym typeface="Poppins Bold"/>
              </a:rPr>
              <a:t>Data Processing: Detect individuals using OpenCV.</a:t>
            </a:r>
          </a:p>
          <a:p>
            <a:pPr marL="518158" lvl="1" indent="-259079" algn="l">
              <a:lnSpc>
                <a:spcPts val="4079"/>
              </a:lnSpc>
              <a:spcBef>
                <a:spcPct val="0"/>
              </a:spcBef>
              <a:buAutoNum type="arabicPeriod"/>
            </a:pPr>
            <a:r>
              <a:rPr lang="en-US" sz="2399" b="1" u="none" strike="noStrike" dirty="0">
                <a:solidFill>
                  <a:srgbClr val="FFFFFF">
                    <a:alpha val="80000"/>
                  </a:srgbClr>
                </a:solidFill>
                <a:latin typeface="Poppins Bold"/>
                <a:ea typeface="Poppins Bold"/>
                <a:cs typeface="Poppins Bold"/>
                <a:sym typeface="Poppins Bold"/>
              </a:rPr>
              <a:t>Analysis: Map detected locations and generate density heatmaps.</a:t>
            </a:r>
          </a:p>
          <a:p>
            <a:pPr marL="518158" lvl="1" indent="-259079" algn="l">
              <a:lnSpc>
                <a:spcPts val="4079"/>
              </a:lnSpc>
              <a:spcBef>
                <a:spcPct val="0"/>
              </a:spcBef>
              <a:buAutoNum type="arabicPeriod"/>
            </a:pPr>
            <a:r>
              <a:rPr lang="en-US" sz="2399" b="1" u="none" strike="noStrike" dirty="0">
                <a:solidFill>
                  <a:srgbClr val="FFFFFF">
                    <a:alpha val="80000"/>
                  </a:srgbClr>
                </a:solidFill>
                <a:latin typeface="Poppins Bold"/>
                <a:ea typeface="Poppins Bold"/>
                <a:cs typeface="Poppins Bold"/>
                <a:sym typeface="Poppins Bold"/>
              </a:rPr>
              <a:t>Deployment: Make live crowd data accessible on the app.</a:t>
            </a:r>
          </a:p>
          <a:p>
            <a:pPr marL="518158" lvl="1" indent="-259079" algn="l">
              <a:lnSpc>
                <a:spcPts val="4079"/>
              </a:lnSpc>
              <a:spcBef>
                <a:spcPct val="0"/>
              </a:spcBef>
              <a:buAutoNum type="arabicPeriod"/>
            </a:pPr>
            <a:r>
              <a:rPr lang="en-US" sz="2399" b="1" u="none" strike="noStrike" dirty="0">
                <a:solidFill>
                  <a:srgbClr val="FFFFFF">
                    <a:alpha val="80000"/>
                  </a:srgbClr>
                </a:solidFill>
                <a:latin typeface="Poppins Bold"/>
                <a:ea typeface="Poppins Bold"/>
                <a:cs typeface="Poppins Bold"/>
                <a:sym typeface="Poppins Bold"/>
              </a:rPr>
              <a:t>Monitoring &amp; Updates: Regularly update the model and maintain system accuracy.</a:t>
            </a:r>
          </a:p>
          <a:p>
            <a:pPr marL="0" lvl="0" indent="0" algn="l">
              <a:lnSpc>
                <a:spcPts val="4079"/>
              </a:lnSpc>
              <a:spcBef>
                <a:spcPct val="0"/>
              </a:spcBef>
            </a:pPr>
            <a:endParaRPr lang="en-US" sz="2399" b="1" u="none" strike="noStrike" dirty="0">
              <a:solidFill>
                <a:srgbClr val="FFFFFF">
                  <a:alpha val="80000"/>
                </a:srgbClr>
              </a:solidFill>
              <a:latin typeface="Poppins Bold"/>
              <a:ea typeface="Poppins Bold"/>
              <a:cs typeface="Poppins Bold"/>
              <a:sym typeface="Poppins 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39682" y="2165568"/>
            <a:ext cx="5581615" cy="7670365"/>
            <a:chOff x="0" y="0"/>
            <a:chExt cx="1470055" cy="2020178"/>
          </a:xfrm>
        </p:grpSpPr>
        <p:sp>
          <p:nvSpPr>
            <p:cNvPr id="3" name="Freeform 3"/>
            <p:cNvSpPr/>
            <p:nvPr/>
          </p:nvSpPr>
          <p:spPr>
            <a:xfrm>
              <a:off x="0" y="0"/>
              <a:ext cx="1470055" cy="2020178"/>
            </a:xfrm>
            <a:custGeom>
              <a:avLst/>
              <a:gdLst/>
              <a:ahLst/>
              <a:cxnLst/>
              <a:rect l="l" t="t" r="r" b="b"/>
              <a:pathLst>
                <a:path w="1470055" h="2020178">
                  <a:moveTo>
                    <a:pt x="104028" y="0"/>
                  </a:moveTo>
                  <a:lnTo>
                    <a:pt x="1366027" y="0"/>
                  </a:lnTo>
                  <a:cubicBezTo>
                    <a:pt x="1423480" y="0"/>
                    <a:pt x="1470055" y="46575"/>
                    <a:pt x="1470055" y="104028"/>
                  </a:cubicBezTo>
                  <a:lnTo>
                    <a:pt x="1470055" y="1916150"/>
                  </a:lnTo>
                  <a:cubicBezTo>
                    <a:pt x="1470055" y="1973604"/>
                    <a:pt x="1423480" y="2020178"/>
                    <a:pt x="1366027" y="2020178"/>
                  </a:cubicBezTo>
                  <a:lnTo>
                    <a:pt x="104028" y="2020178"/>
                  </a:lnTo>
                  <a:cubicBezTo>
                    <a:pt x="46575" y="2020178"/>
                    <a:pt x="0" y="1973604"/>
                    <a:pt x="0" y="1916150"/>
                  </a:cubicBezTo>
                  <a:lnTo>
                    <a:pt x="0" y="104028"/>
                  </a:lnTo>
                  <a:cubicBezTo>
                    <a:pt x="0" y="46575"/>
                    <a:pt x="46575" y="0"/>
                    <a:pt x="104028" y="0"/>
                  </a:cubicBezTo>
                  <a:close/>
                </a:path>
              </a:pathLst>
            </a:custGeom>
            <a:solidFill>
              <a:srgbClr val="051A36"/>
            </a:solidFill>
          </p:spPr>
        </p:sp>
        <p:sp>
          <p:nvSpPr>
            <p:cNvPr id="4" name="TextBox 4"/>
            <p:cNvSpPr txBox="1"/>
            <p:nvPr/>
          </p:nvSpPr>
          <p:spPr>
            <a:xfrm>
              <a:off x="0" y="-57150"/>
              <a:ext cx="1470055" cy="2077328"/>
            </a:xfrm>
            <a:prstGeom prst="rect">
              <a:avLst/>
            </a:prstGeom>
          </p:spPr>
          <p:txBody>
            <a:bodyPr lIns="50800" tIns="50800" rIns="50800" bIns="50800" rtlCol="0" anchor="ctr"/>
            <a:lstStyle/>
            <a:p>
              <a:pPr algn="ctr">
                <a:lnSpc>
                  <a:spcPts val="2524"/>
                </a:lnSpc>
              </a:pPr>
              <a:endParaRPr/>
            </a:p>
          </p:txBody>
        </p:sp>
      </p:grpSp>
      <p:sp>
        <p:nvSpPr>
          <p:cNvPr id="5" name="TextBox 5"/>
          <p:cNvSpPr txBox="1"/>
          <p:nvPr/>
        </p:nvSpPr>
        <p:spPr>
          <a:xfrm>
            <a:off x="2398324" y="616096"/>
            <a:ext cx="13491349" cy="1673920"/>
          </a:xfrm>
          <a:prstGeom prst="rect">
            <a:avLst/>
          </a:prstGeom>
        </p:spPr>
        <p:txBody>
          <a:bodyPr wrap="square" lIns="0" tIns="0" rIns="0" bIns="0" rtlCol="0" anchor="t">
            <a:spAutoFit/>
          </a:bodyPr>
          <a:lstStyle/>
          <a:p>
            <a:pPr algn="ctr">
              <a:lnSpc>
                <a:spcPts val="6533"/>
              </a:lnSpc>
            </a:pPr>
            <a:r>
              <a:rPr lang="en-US" sz="4400" b="1" dirty="0">
                <a:solidFill>
                  <a:srgbClr val="051A36"/>
                </a:solidFill>
                <a:latin typeface="Poppins Bold"/>
                <a:ea typeface="Poppins Bold"/>
                <a:cs typeface="Poppins Bold"/>
                <a:sym typeface="Poppins Bold"/>
              </a:rPr>
              <a:t>Scope, Stakeholders, and Value of the Solution</a:t>
            </a:r>
          </a:p>
          <a:p>
            <a:pPr marL="0" lvl="0" indent="0" algn="l">
              <a:lnSpc>
                <a:spcPts val="6533"/>
              </a:lnSpc>
            </a:pPr>
            <a:endParaRPr lang="en-US" sz="5993" b="1" dirty="0">
              <a:solidFill>
                <a:srgbClr val="051A36"/>
              </a:solidFill>
              <a:latin typeface="Poppins Bold"/>
              <a:ea typeface="Poppins Bold"/>
              <a:cs typeface="Poppins Bold"/>
              <a:sym typeface="Poppins Bold"/>
            </a:endParaRPr>
          </a:p>
        </p:txBody>
      </p:sp>
      <p:sp>
        <p:nvSpPr>
          <p:cNvPr id="6" name="TextBox 6"/>
          <p:cNvSpPr txBox="1"/>
          <p:nvPr/>
        </p:nvSpPr>
        <p:spPr>
          <a:xfrm>
            <a:off x="577678" y="1912752"/>
            <a:ext cx="5105621" cy="9109610"/>
          </a:xfrm>
          <a:prstGeom prst="rect">
            <a:avLst/>
          </a:prstGeom>
        </p:spPr>
        <p:txBody>
          <a:bodyPr lIns="0" tIns="0" rIns="0" bIns="0" rtlCol="0" anchor="t">
            <a:spAutoFit/>
          </a:bodyPr>
          <a:lstStyle/>
          <a:p>
            <a:pPr algn="ctr">
              <a:lnSpc>
                <a:spcPts val="4164"/>
              </a:lnSpc>
            </a:pPr>
            <a:endParaRPr dirty="0"/>
          </a:p>
          <a:p>
            <a:pPr marL="0" lvl="0" indent="0" algn="ctr">
              <a:lnSpc>
                <a:spcPts val="4164"/>
              </a:lnSpc>
              <a:spcBef>
                <a:spcPct val="0"/>
              </a:spcBef>
            </a:pPr>
            <a:r>
              <a:rPr lang="en-US" sz="2449" b="1" dirty="0">
                <a:solidFill>
                  <a:srgbClr val="FFFFFF">
                    <a:alpha val="80000"/>
                  </a:srgbClr>
                </a:solidFill>
                <a:latin typeface="Poppins Bold"/>
                <a:ea typeface="Poppins Bold"/>
                <a:cs typeface="Poppins Bold"/>
                <a:sym typeface="Poppins Bold"/>
              </a:rPr>
              <a:t>Sc</a:t>
            </a:r>
            <a:r>
              <a:rPr lang="en-US" sz="2449" b="1" u="none" strike="noStrike" dirty="0">
                <a:solidFill>
                  <a:srgbClr val="FFFFFF">
                    <a:alpha val="80000"/>
                  </a:srgbClr>
                </a:solidFill>
                <a:latin typeface="Poppins Bold"/>
                <a:ea typeface="Poppins Bold"/>
                <a:cs typeface="Poppins Bold"/>
                <a:sym typeface="Poppins Bold"/>
              </a:rPr>
              <a:t>ope</a:t>
            </a:r>
          </a:p>
          <a:p>
            <a:pPr marL="528831" lvl="1" indent="-264415" algn="l">
              <a:lnSpc>
                <a:spcPts val="4164"/>
              </a:lnSpc>
              <a:spcBef>
                <a:spcPct val="0"/>
              </a:spcBef>
              <a:buFont typeface="Arial"/>
              <a:buChar char="•"/>
            </a:pPr>
            <a:r>
              <a:rPr lang="en-US" sz="2449" b="1" u="none" strike="noStrike" dirty="0">
                <a:solidFill>
                  <a:srgbClr val="FFFFFF">
                    <a:alpha val="80000"/>
                  </a:srgbClr>
                </a:solidFill>
                <a:latin typeface="Poppins Bold"/>
                <a:ea typeface="Poppins Bold"/>
                <a:cs typeface="Poppins Bold"/>
                <a:sym typeface="Poppins Bold"/>
              </a:rPr>
              <a:t>Proof-of-concept crowd detection and visualization, with goal of enabling real-time monitoring in the future.</a:t>
            </a:r>
          </a:p>
          <a:p>
            <a:pPr marL="528831" lvl="1" indent="-264415" algn="l">
              <a:lnSpc>
                <a:spcPts val="4164"/>
              </a:lnSpc>
              <a:spcBef>
                <a:spcPct val="0"/>
              </a:spcBef>
              <a:buFont typeface="Arial"/>
              <a:buChar char="•"/>
            </a:pPr>
            <a:r>
              <a:rPr lang="en-US" sz="2449" b="1" u="none" strike="noStrike" dirty="0">
                <a:solidFill>
                  <a:srgbClr val="FFFFFF">
                    <a:alpha val="80000"/>
                  </a:srgbClr>
                </a:solidFill>
                <a:latin typeface="Poppins Bold"/>
                <a:ea typeface="Poppins Bold"/>
                <a:cs typeface="Poppins Bold"/>
                <a:sym typeface="Poppins Bold"/>
              </a:rPr>
              <a:t>Aim to improve students' ability to plan gym visits efficiently.</a:t>
            </a:r>
          </a:p>
          <a:p>
            <a:pPr marL="528831" lvl="1" indent="-264415" algn="l">
              <a:lnSpc>
                <a:spcPts val="4164"/>
              </a:lnSpc>
              <a:spcBef>
                <a:spcPct val="0"/>
              </a:spcBef>
              <a:buFont typeface="Arial"/>
              <a:buChar char="•"/>
            </a:pPr>
            <a:r>
              <a:rPr lang="en-US" sz="2449" b="1" u="none" strike="noStrike" dirty="0">
                <a:solidFill>
                  <a:srgbClr val="FFFFFF">
                    <a:alpha val="80000"/>
                  </a:srgbClr>
                </a:solidFill>
                <a:latin typeface="Poppins Bold"/>
                <a:ea typeface="Poppins Bold"/>
                <a:cs typeface="Poppins Bold"/>
                <a:sym typeface="Poppins Bold"/>
              </a:rPr>
              <a:t>Does not include access control, facility maintenance, or individual workout tracking.</a:t>
            </a:r>
          </a:p>
          <a:p>
            <a:pPr algn="l">
              <a:lnSpc>
                <a:spcPts val="4164"/>
              </a:lnSpc>
              <a:spcBef>
                <a:spcPct val="0"/>
              </a:spcBef>
            </a:pPr>
            <a:endParaRPr lang="en-US" sz="2449" b="1" u="none" strike="noStrike" dirty="0">
              <a:solidFill>
                <a:srgbClr val="FFFFFF">
                  <a:alpha val="80000"/>
                </a:srgbClr>
              </a:solidFill>
              <a:latin typeface="Poppins Bold"/>
              <a:ea typeface="Poppins Bold"/>
              <a:cs typeface="Poppins Bold"/>
              <a:sym typeface="Poppins Bold"/>
            </a:endParaRPr>
          </a:p>
          <a:p>
            <a:pPr algn="l">
              <a:lnSpc>
                <a:spcPts val="4164"/>
              </a:lnSpc>
              <a:spcBef>
                <a:spcPct val="0"/>
              </a:spcBef>
            </a:pPr>
            <a:endParaRPr lang="en-US" sz="2449" b="1" u="none" strike="noStrike" dirty="0">
              <a:solidFill>
                <a:srgbClr val="FFFFFF">
                  <a:alpha val="80000"/>
                </a:srgbClr>
              </a:solidFill>
              <a:latin typeface="Poppins Bold"/>
              <a:ea typeface="Poppins Bold"/>
              <a:cs typeface="Poppins Bold"/>
              <a:sym typeface="Poppins Bold"/>
            </a:endParaRPr>
          </a:p>
          <a:p>
            <a:pPr marL="0" lvl="0" indent="0" algn="l">
              <a:lnSpc>
                <a:spcPts val="4164"/>
              </a:lnSpc>
              <a:spcBef>
                <a:spcPct val="0"/>
              </a:spcBef>
            </a:pPr>
            <a:endParaRPr lang="en-US" sz="2449" b="1" u="none" strike="noStrike" dirty="0">
              <a:solidFill>
                <a:srgbClr val="FFFFFF">
                  <a:alpha val="80000"/>
                </a:srgbClr>
              </a:solidFill>
              <a:latin typeface="Poppins Bold"/>
              <a:ea typeface="Poppins Bold"/>
              <a:cs typeface="Poppins Bold"/>
              <a:sym typeface="Poppins Bold"/>
            </a:endParaRPr>
          </a:p>
        </p:txBody>
      </p:sp>
      <p:grpSp>
        <p:nvGrpSpPr>
          <p:cNvPr id="7" name="Group 7"/>
          <p:cNvGrpSpPr/>
          <p:nvPr/>
        </p:nvGrpSpPr>
        <p:grpSpPr>
          <a:xfrm>
            <a:off x="6353192" y="2165568"/>
            <a:ext cx="5581615" cy="7670365"/>
            <a:chOff x="0" y="0"/>
            <a:chExt cx="1470055" cy="2020178"/>
          </a:xfrm>
        </p:grpSpPr>
        <p:sp>
          <p:nvSpPr>
            <p:cNvPr id="8" name="Freeform 8"/>
            <p:cNvSpPr/>
            <p:nvPr/>
          </p:nvSpPr>
          <p:spPr>
            <a:xfrm>
              <a:off x="0" y="0"/>
              <a:ext cx="1470055" cy="2020178"/>
            </a:xfrm>
            <a:custGeom>
              <a:avLst/>
              <a:gdLst/>
              <a:ahLst/>
              <a:cxnLst/>
              <a:rect l="l" t="t" r="r" b="b"/>
              <a:pathLst>
                <a:path w="1470055" h="2020178">
                  <a:moveTo>
                    <a:pt x="104028" y="0"/>
                  </a:moveTo>
                  <a:lnTo>
                    <a:pt x="1366027" y="0"/>
                  </a:lnTo>
                  <a:cubicBezTo>
                    <a:pt x="1423480" y="0"/>
                    <a:pt x="1470055" y="46575"/>
                    <a:pt x="1470055" y="104028"/>
                  </a:cubicBezTo>
                  <a:lnTo>
                    <a:pt x="1470055" y="1916150"/>
                  </a:lnTo>
                  <a:cubicBezTo>
                    <a:pt x="1470055" y="1973604"/>
                    <a:pt x="1423480" y="2020178"/>
                    <a:pt x="1366027" y="2020178"/>
                  </a:cubicBezTo>
                  <a:lnTo>
                    <a:pt x="104028" y="2020178"/>
                  </a:lnTo>
                  <a:cubicBezTo>
                    <a:pt x="46575" y="2020178"/>
                    <a:pt x="0" y="1973604"/>
                    <a:pt x="0" y="1916150"/>
                  </a:cubicBezTo>
                  <a:lnTo>
                    <a:pt x="0" y="104028"/>
                  </a:lnTo>
                  <a:cubicBezTo>
                    <a:pt x="0" y="46575"/>
                    <a:pt x="46575" y="0"/>
                    <a:pt x="104028" y="0"/>
                  </a:cubicBezTo>
                  <a:close/>
                </a:path>
              </a:pathLst>
            </a:custGeom>
            <a:solidFill>
              <a:srgbClr val="051A36"/>
            </a:solidFill>
          </p:spPr>
        </p:sp>
        <p:sp>
          <p:nvSpPr>
            <p:cNvPr id="9" name="TextBox 9"/>
            <p:cNvSpPr txBox="1"/>
            <p:nvPr/>
          </p:nvSpPr>
          <p:spPr>
            <a:xfrm>
              <a:off x="0" y="-57150"/>
              <a:ext cx="1470055" cy="2077328"/>
            </a:xfrm>
            <a:prstGeom prst="rect">
              <a:avLst/>
            </a:prstGeom>
          </p:spPr>
          <p:txBody>
            <a:bodyPr lIns="50800" tIns="50800" rIns="50800" bIns="50800" rtlCol="0" anchor="ctr"/>
            <a:lstStyle/>
            <a:p>
              <a:pPr algn="ctr">
                <a:lnSpc>
                  <a:spcPts val="2524"/>
                </a:lnSpc>
              </a:pPr>
              <a:endParaRPr/>
            </a:p>
          </p:txBody>
        </p:sp>
      </p:grpSp>
      <p:sp>
        <p:nvSpPr>
          <p:cNvPr id="10" name="TextBox 10"/>
          <p:cNvSpPr txBox="1"/>
          <p:nvPr/>
        </p:nvSpPr>
        <p:spPr>
          <a:xfrm>
            <a:off x="6908105" y="2307928"/>
            <a:ext cx="4471789" cy="7049529"/>
          </a:xfrm>
          <a:prstGeom prst="rect">
            <a:avLst/>
          </a:prstGeom>
        </p:spPr>
        <p:txBody>
          <a:bodyPr lIns="0" tIns="0" rIns="0" bIns="0" rtlCol="0" anchor="t">
            <a:spAutoFit/>
          </a:bodyPr>
          <a:lstStyle/>
          <a:p>
            <a:pPr marL="0" lvl="0" indent="0" algn="ctr">
              <a:lnSpc>
                <a:spcPts val="4307"/>
              </a:lnSpc>
              <a:spcBef>
                <a:spcPct val="0"/>
              </a:spcBef>
            </a:pPr>
            <a:r>
              <a:rPr lang="en-US" sz="2533" b="1" dirty="0">
                <a:solidFill>
                  <a:srgbClr val="FFFFFF">
                    <a:alpha val="80000"/>
                  </a:srgbClr>
                </a:solidFill>
                <a:latin typeface="Poppins Bold"/>
                <a:ea typeface="Poppins Bold"/>
                <a:cs typeface="Poppins Bold"/>
                <a:sym typeface="Poppins Bold"/>
              </a:rPr>
              <a:t>Key Stakeh</a:t>
            </a:r>
            <a:r>
              <a:rPr lang="en-US" sz="2533" b="1" u="none" strike="noStrike" dirty="0">
                <a:solidFill>
                  <a:srgbClr val="FFFFFF">
                    <a:alpha val="80000"/>
                  </a:srgbClr>
                </a:solidFill>
                <a:latin typeface="Poppins Bold"/>
                <a:ea typeface="Poppins Bold"/>
                <a:cs typeface="Poppins Bold"/>
                <a:sym typeface="Poppins Bold"/>
              </a:rPr>
              <a:t>olders and Beneficiaries</a:t>
            </a:r>
          </a:p>
          <a:p>
            <a:pPr marL="0" lvl="0" indent="0" algn="ctr">
              <a:lnSpc>
                <a:spcPts val="4307"/>
              </a:lnSpc>
              <a:spcBef>
                <a:spcPct val="0"/>
              </a:spcBef>
            </a:pPr>
            <a:endParaRPr lang="en-US" sz="2533" b="1" u="none" strike="noStrike" dirty="0">
              <a:solidFill>
                <a:srgbClr val="FFFFFF">
                  <a:alpha val="80000"/>
                </a:srgbClr>
              </a:solidFill>
              <a:latin typeface="Poppins Bold"/>
              <a:ea typeface="Poppins Bold"/>
              <a:cs typeface="Poppins Bold"/>
              <a:sym typeface="Poppins Bold"/>
            </a:endParaRPr>
          </a:p>
          <a:p>
            <a:pPr marL="547047" lvl="1" indent="-273524" algn="l">
              <a:lnSpc>
                <a:spcPts val="4307"/>
              </a:lnSpc>
              <a:spcBef>
                <a:spcPct val="0"/>
              </a:spcBef>
              <a:buFont typeface="Arial"/>
              <a:buChar char="•"/>
            </a:pPr>
            <a:r>
              <a:rPr lang="en-US" sz="2533" b="1" u="none" strike="noStrike" dirty="0">
                <a:solidFill>
                  <a:srgbClr val="FFFFFF">
                    <a:alpha val="80000"/>
                  </a:srgbClr>
                </a:solidFill>
                <a:latin typeface="Poppins Bold"/>
                <a:ea typeface="Poppins Bold"/>
                <a:cs typeface="Poppins Bold"/>
                <a:sym typeface="Poppins Bold"/>
              </a:rPr>
              <a:t>Students: Get real-time information to save time and plan better.</a:t>
            </a:r>
          </a:p>
          <a:p>
            <a:pPr marL="547047" lvl="1" indent="-273524" algn="l">
              <a:lnSpc>
                <a:spcPts val="4307"/>
              </a:lnSpc>
              <a:spcBef>
                <a:spcPct val="0"/>
              </a:spcBef>
              <a:buFont typeface="Arial"/>
              <a:buChar char="•"/>
            </a:pPr>
            <a:r>
              <a:rPr lang="en-US" sz="2533" b="1" u="none" strike="noStrike" dirty="0">
                <a:solidFill>
                  <a:srgbClr val="FFFFFF">
                    <a:alpha val="80000"/>
                  </a:srgbClr>
                </a:solidFill>
                <a:latin typeface="Poppins Bold"/>
                <a:ea typeface="Poppins Bold"/>
                <a:cs typeface="Poppins Bold"/>
                <a:sym typeface="Poppins Bold"/>
              </a:rPr>
              <a:t>ASU &amp; SDFC Management: Improve facility usage, enhance student satisfaction, and reduce complaints.</a:t>
            </a:r>
          </a:p>
          <a:p>
            <a:pPr marL="0" lvl="0" indent="0" algn="l">
              <a:lnSpc>
                <a:spcPts val="4307"/>
              </a:lnSpc>
              <a:spcBef>
                <a:spcPct val="0"/>
              </a:spcBef>
            </a:pPr>
            <a:endParaRPr lang="en-US" sz="2533" b="1" u="none" strike="noStrike" dirty="0">
              <a:solidFill>
                <a:srgbClr val="FFFFFF">
                  <a:alpha val="80000"/>
                </a:srgbClr>
              </a:solidFill>
              <a:latin typeface="Poppins Bold"/>
              <a:ea typeface="Poppins Bold"/>
              <a:cs typeface="Poppins Bold"/>
              <a:sym typeface="Poppins Bold"/>
            </a:endParaRPr>
          </a:p>
        </p:txBody>
      </p:sp>
      <p:grpSp>
        <p:nvGrpSpPr>
          <p:cNvPr id="11" name="Group 11"/>
          <p:cNvGrpSpPr/>
          <p:nvPr/>
        </p:nvGrpSpPr>
        <p:grpSpPr>
          <a:xfrm>
            <a:off x="12363433" y="2165568"/>
            <a:ext cx="5581615" cy="7670365"/>
            <a:chOff x="0" y="0"/>
            <a:chExt cx="1470055" cy="2020178"/>
          </a:xfrm>
        </p:grpSpPr>
        <p:sp>
          <p:nvSpPr>
            <p:cNvPr id="12" name="Freeform 12"/>
            <p:cNvSpPr/>
            <p:nvPr/>
          </p:nvSpPr>
          <p:spPr>
            <a:xfrm>
              <a:off x="0" y="0"/>
              <a:ext cx="1470055" cy="2020178"/>
            </a:xfrm>
            <a:custGeom>
              <a:avLst/>
              <a:gdLst/>
              <a:ahLst/>
              <a:cxnLst/>
              <a:rect l="l" t="t" r="r" b="b"/>
              <a:pathLst>
                <a:path w="1470055" h="2020178">
                  <a:moveTo>
                    <a:pt x="104028" y="0"/>
                  </a:moveTo>
                  <a:lnTo>
                    <a:pt x="1366027" y="0"/>
                  </a:lnTo>
                  <a:cubicBezTo>
                    <a:pt x="1423480" y="0"/>
                    <a:pt x="1470055" y="46575"/>
                    <a:pt x="1470055" y="104028"/>
                  </a:cubicBezTo>
                  <a:lnTo>
                    <a:pt x="1470055" y="1916150"/>
                  </a:lnTo>
                  <a:cubicBezTo>
                    <a:pt x="1470055" y="1973604"/>
                    <a:pt x="1423480" y="2020178"/>
                    <a:pt x="1366027" y="2020178"/>
                  </a:cubicBezTo>
                  <a:lnTo>
                    <a:pt x="104028" y="2020178"/>
                  </a:lnTo>
                  <a:cubicBezTo>
                    <a:pt x="46575" y="2020178"/>
                    <a:pt x="0" y="1973604"/>
                    <a:pt x="0" y="1916150"/>
                  </a:cubicBezTo>
                  <a:lnTo>
                    <a:pt x="0" y="104028"/>
                  </a:lnTo>
                  <a:cubicBezTo>
                    <a:pt x="0" y="46575"/>
                    <a:pt x="46575" y="0"/>
                    <a:pt x="104028" y="0"/>
                  </a:cubicBezTo>
                  <a:close/>
                </a:path>
              </a:pathLst>
            </a:custGeom>
            <a:solidFill>
              <a:srgbClr val="051A36"/>
            </a:solidFill>
          </p:spPr>
        </p:sp>
        <p:sp>
          <p:nvSpPr>
            <p:cNvPr id="13" name="TextBox 13"/>
            <p:cNvSpPr txBox="1"/>
            <p:nvPr/>
          </p:nvSpPr>
          <p:spPr>
            <a:xfrm>
              <a:off x="0" y="-57150"/>
              <a:ext cx="1470055" cy="2077328"/>
            </a:xfrm>
            <a:prstGeom prst="rect">
              <a:avLst/>
            </a:prstGeom>
          </p:spPr>
          <p:txBody>
            <a:bodyPr lIns="50800" tIns="50800" rIns="50800" bIns="50800" rtlCol="0" anchor="ctr"/>
            <a:lstStyle/>
            <a:p>
              <a:pPr algn="ctr">
                <a:lnSpc>
                  <a:spcPts val="2524"/>
                </a:lnSpc>
              </a:pPr>
              <a:endParaRPr/>
            </a:p>
          </p:txBody>
        </p:sp>
      </p:grpSp>
      <p:sp>
        <p:nvSpPr>
          <p:cNvPr id="14" name="TextBox 14"/>
          <p:cNvSpPr txBox="1"/>
          <p:nvPr/>
        </p:nvSpPr>
        <p:spPr>
          <a:xfrm>
            <a:off x="12703604" y="2747448"/>
            <a:ext cx="4901271" cy="6570260"/>
          </a:xfrm>
          <a:prstGeom prst="rect">
            <a:avLst/>
          </a:prstGeom>
        </p:spPr>
        <p:txBody>
          <a:bodyPr lIns="0" tIns="0" rIns="0" bIns="0" rtlCol="0" anchor="t">
            <a:spAutoFit/>
          </a:bodyPr>
          <a:lstStyle/>
          <a:p>
            <a:pPr marL="0" lvl="0" indent="0" algn="ctr">
              <a:lnSpc>
                <a:spcPts val="4307"/>
              </a:lnSpc>
              <a:spcBef>
                <a:spcPct val="0"/>
              </a:spcBef>
            </a:pPr>
            <a:r>
              <a:rPr lang="en-US" sz="2533" b="1" dirty="0">
                <a:solidFill>
                  <a:srgbClr val="FFFFFF">
                    <a:alpha val="80000"/>
                  </a:srgbClr>
                </a:solidFill>
                <a:latin typeface="Poppins Bold"/>
                <a:ea typeface="Poppins Bold"/>
                <a:cs typeface="Poppins Bold"/>
                <a:sym typeface="Poppins Bold"/>
              </a:rPr>
              <a:t>Value of th</a:t>
            </a:r>
            <a:r>
              <a:rPr lang="en-US" sz="2533" b="1" u="none" strike="noStrike" dirty="0">
                <a:solidFill>
                  <a:srgbClr val="FFFFFF">
                    <a:alpha val="80000"/>
                  </a:srgbClr>
                </a:solidFill>
                <a:latin typeface="Poppins Bold"/>
                <a:ea typeface="Poppins Bold"/>
                <a:cs typeface="Poppins Bold"/>
                <a:sym typeface="Poppins Bold"/>
              </a:rPr>
              <a:t>e Solution</a:t>
            </a:r>
          </a:p>
          <a:p>
            <a:pPr marL="0" lvl="0" indent="0" algn="ctr">
              <a:lnSpc>
                <a:spcPts val="4307"/>
              </a:lnSpc>
              <a:spcBef>
                <a:spcPct val="0"/>
              </a:spcBef>
            </a:pPr>
            <a:endParaRPr lang="en-US" sz="2533" b="1" u="none" strike="noStrike" dirty="0">
              <a:solidFill>
                <a:srgbClr val="FFFFFF">
                  <a:alpha val="80000"/>
                </a:srgbClr>
              </a:solidFill>
              <a:latin typeface="Poppins Bold"/>
              <a:ea typeface="Poppins Bold"/>
              <a:cs typeface="Poppins Bold"/>
              <a:sym typeface="Poppins Bold"/>
            </a:endParaRPr>
          </a:p>
          <a:p>
            <a:pPr marL="547047" lvl="1" indent="-273524" algn="ctr">
              <a:lnSpc>
                <a:spcPts val="4307"/>
              </a:lnSpc>
              <a:spcBef>
                <a:spcPct val="0"/>
              </a:spcBef>
              <a:buFont typeface="Arial"/>
              <a:buChar char="•"/>
            </a:pPr>
            <a:r>
              <a:rPr lang="en-US" sz="2533" b="1" u="none" strike="noStrike" dirty="0">
                <a:solidFill>
                  <a:srgbClr val="FFFFFF">
                    <a:alpha val="80000"/>
                  </a:srgbClr>
                </a:solidFill>
                <a:latin typeface="Poppins Bold"/>
                <a:ea typeface="Poppins Bold"/>
                <a:cs typeface="Poppins Bold"/>
                <a:sym typeface="Poppins Bold"/>
              </a:rPr>
              <a:t>Saves students' time and enhances their gym experience.</a:t>
            </a:r>
          </a:p>
          <a:p>
            <a:pPr marL="547047" lvl="1" indent="-273524" algn="ctr">
              <a:lnSpc>
                <a:spcPts val="4307"/>
              </a:lnSpc>
              <a:spcBef>
                <a:spcPct val="0"/>
              </a:spcBef>
              <a:buFont typeface="Arial"/>
              <a:buChar char="•"/>
            </a:pPr>
            <a:r>
              <a:rPr lang="en-US" sz="2533" b="1" u="none" strike="noStrike" dirty="0">
                <a:solidFill>
                  <a:srgbClr val="FFFFFF">
                    <a:alpha val="80000"/>
                  </a:srgbClr>
                </a:solidFill>
                <a:latin typeface="Poppins Bold"/>
                <a:ea typeface="Poppins Bold"/>
                <a:cs typeface="Poppins Bold"/>
                <a:sym typeface="Poppins Bold"/>
              </a:rPr>
              <a:t>Increases fair and efficient use of gym resources.</a:t>
            </a:r>
          </a:p>
          <a:p>
            <a:pPr marL="547047" lvl="1" indent="-273524" algn="ctr">
              <a:lnSpc>
                <a:spcPts val="4307"/>
              </a:lnSpc>
              <a:spcBef>
                <a:spcPct val="0"/>
              </a:spcBef>
              <a:buFont typeface="Arial"/>
              <a:buChar char="•"/>
            </a:pPr>
            <a:r>
              <a:rPr lang="en-US" sz="2533" b="1" u="none" strike="noStrike" dirty="0">
                <a:solidFill>
                  <a:srgbClr val="FFFFFF">
                    <a:alpha val="80000"/>
                  </a:srgbClr>
                </a:solidFill>
                <a:latin typeface="Poppins Bold"/>
                <a:ea typeface="Poppins Bold"/>
                <a:cs typeface="Poppins Bold"/>
                <a:sym typeface="Poppins Bold"/>
              </a:rPr>
              <a:t>Strengthens ASU’s commitment to student welfare.</a:t>
            </a:r>
          </a:p>
          <a:p>
            <a:pPr marL="0" lvl="0" indent="0" algn="l">
              <a:lnSpc>
                <a:spcPts val="4307"/>
              </a:lnSpc>
              <a:spcBef>
                <a:spcPct val="0"/>
              </a:spcBef>
            </a:pPr>
            <a:endParaRPr lang="en-US" sz="2533" b="1" u="none" strike="noStrike" dirty="0">
              <a:solidFill>
                <a:srgbClr val="FFFFFF">
                  <a:alpha val="80000"/>
                </a:srgbClr>
              </a:solidFill>
              <a:latin typeface="Poppins Bold"/>
              <a:ea typeface="Poppins Bold"/>
              <a:cs typeface="Poppins Bold"/>
              <a:sym typeface="Poppins 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767844"/>
            <a:ext cx="18288000" cy="8441286"/>
            <a:chOff x="0" y="0"/>
            <a:chExt cx="4816593" cy="2223219"/>
          </a:xfrm>
        </p:grpSpPr>
        <p:sp>
          <p:nvSpPr>
            <p:cNvPr id="3" name="Freeform 3"/>
            <p:cNvSpPr/>
            <p:nvPr/>
          </p:nvSpPr>
          <p:spPr>
            <a:xfrm>
              <a:off x="0" y="0"/>
              <a:ext cx="4816592" cy="2223220"/>
            </a:xfrm>
            <a:custGeom>
              <a:avLst/>
              <a:gdLst/>
              <a:ahLst/>
              <a:cxnLst/>
              <a:rect l="l" t="t" r="r" b="b"/>
              <a:pathLst>
                <a:path w="4816592" h="2223220">
                  <a:moveTo>
                    <a:pt x="31750" y="0"/>
                  </a:moveTo>
                  <a:lnTo>
                    <a:pt x="4784842" y="0"/>
                  </a:lnTo>
                  <a:cubicBezTo>
                    <a:pt x="4793263" y="0"/>
                    <a:pt x="4801339" y="3345"/>
                    <a:pt x="4807293" y="9299"/>
                  </a:cubicBezTo>
                  <a:cubicBezTo>
                    <a:pt x="4813247" y="15254"/>
                    <a:pt x="4816592" y="23329"/>
                    <a:pt x="4816592" y="31750"/>
                  </a:cubicBezTo>
                  <a:lnTo>
                    <a:pt x="4816592" y="2191470"/>
                  </a:lnTo>
                  <a:cubicBezTo>
                    <a:pt x="4816592" y="2209005"/>
                    <a:pt x="4802377" y="2223220"/>
                    <a:pt x="4784842" y="2223220"/>
                  </a:cubicBezTo>
                  <a:lnTo>
                    <a:pt x="31750" y="2223220"/>
                  </a:lnTo>
                  <a:cubicBezTo>
                    <a:pt x="23329" y="2223220"/>
                    <a:pt x="15254" y="2219874"/>
                    <a:pt x="9299" y="2213920"/>
                  </a:cubicBezTo>
                  <a:cubicBezTo>
                    <a:pt x="3345" y="2207966"/>
                    <a:pt x="0" y="2199890"/>
                    <a:pt x="0" y="2191470"/>
                  </a:cubicBezTo>
                  <a:lnTo>
                    <a:pt x="0" y="31750"/>
                  </a:lnTo>
                  <a:cubicBezTo>
                    <a:pt x="0" y="14215"/>
                    <a:pt x="14215" y="0"/>
                    <a:pt x="31750" y="0"/>
                  </a:cubicBezTo>
                  <a:close/>
                </a:path>
              </a:pathLst>
            </a:custGeom>
            <a:solidFill>
              <a:srgbClr val="051A36"/>
            </a:solidFill>
          </p:spPr>
        </p:sp>
        <p:sp>
          <p:nvSpPr>
            <p:cNvPr id="4" name="TextBox 4"/>
            <p:cNvSpPr txBox="1"/>
            <p:nvPr/>
          </p:nvSpPr>
          <p:spPr>
            <a:xfrm>
              <a:off x="0" y="-57150"/>
              <a:ext cx="4816593" cy="2280369"/>
            </a:xfrm>
            <a:prstGeom prst="rect">
              <a:avLst/>
            </a:prstGeom>
          </p:spPr>
          <p:txBody>
            <a:bodyPr lIns="50800" tIns="50800" rIns="50800" bIns="50800" rtlCol="0" anchor="ctr"/>
            <a:lstStyle/>
            <a:p>
              <a:pPr algn="ctr">
                <a:lnSpc>
                  <a:spcPts val="2524"/>
                </a:lnSpc>
              </a:pPr>
              <a:endParaRPr/>
            </a:p>
          </p:txBody>
        </p:sp>
      </p:grpSp>
      <p:sp>
        <p:nvSpPr>
          <p:cNvPr id="5" name="TextBox 5"/>
          <p:cNvSpPr txBox="1"/>
          <p:nvPr/>
        </p:nvSpPr>
        <p:spPr>
          <a:xfrm>
            <a:off x="12078527" y="1078706"/>
            <a:ext cx="927891" cy="358742"/>
          </a:xfrm>
          <a:prstGeom prst="rect">
            <a:avLst/>
          </a:prstGeom>
        </p:spPr>
        <p:txBody>
          <a:bodyPr lIns="0" tIns="0" rIns="0" bIns="0" rtlCol="0" anchor="t">
            <a:spAutoFit/>
          </a:bodyPr>
          <a:lstStyle/>
          <a:p>
            <a:pPr algn="ctr">
              <a:lnSpc>
                <a:spcPts val="2799"/>
              </a:lnSpc>
              <a:spcBef>
                <a:spcPct val="0"/>
              </a:spcBef>
            </a:pPr>
            <a:r>
              <a:rPr lang="en-US" sz="1999">
                <a:solidFill>
                  <a:srgbClr val="051A36"/>
                </a:solidFill>
                <a:latin typeface="Poppins"/>
                <a:ea typeface="Poppins"/>
                <a:cs typeface="Poppins"/>
                <a:sym typeface="Poppins"/>
              </a:rPr>
              <a:t>Home</a:t>
            </a:r>
          </a:p>
        </p:txBody>
      </p:sp>
      <p:sp>
        <p:nvSpPr>
          <p:cNvPr id="6" name="TextBox 6"/>
          <p:cNvSpPr txBox="1"/>
          <p:nvPr/>
        </p:nvSpPr>
        <p:spPr>
          <a:xfrm>
            <a:off x="13816043" y="1078706"/>
            <a:ext cx="927891" cy="358742"/>
          </a:xfrm>
          <a:prstGeom prst="rect">
            <a:avLst/>
          </a:prstGeom>
        </p:spPr>
        <p:txBody>
          <a:bodyPr lIns="0" tIns="0" rIns="0" bIns="0" rtlCol="0" anchor="t">
            <a:spAutoFit/>
          </a:bodyPr>
          <a:lstStyle/>
          <a:p>
            <a:pPr algn="ctr">
              <a:lnSpc>
                <a:spcPts val="2799"/>
              </a:lnSpc>
              <a:spcBef>
                <a:spcPct val="0"/>
              </a:spcBef>
            </a:pPr>
            <a:r>
              <a:rPr lang="en-US" sz="1999">
                <a:solidFill>
                  <a:srgbClr val="051A36"/>
                </a:solidFill>
                <a:latin typeface="Poppins"/>
                <a:ea typeface="Poppins"/>
                <a:cs typeface="Poppins"/>
                <a:sym typeface="Poppins"/>
              </a:rPr>
              <a:t>About</a:t>
            </a:r>
          </a:p>
        </p:txBody>
      </p:sp>
      <p:sp>
        <p:nvSpPr>
          <p:cNvPr id="7" name="TextBox 7"/>
          <p:cNvSpPr txBox="1"/>
          <p:nvPr/>
        </p:nvSpPr>
        <p:spPr>
          <a:xfrm>
            <a:off x="1427004" y="879603"/>
            <a:ext cx="15433992" cy="963361"/>
          </a:xfrm>
          <a:prstGeom prst="rect">
            <a:avLst/>
          </a:prstGeom>
        </p:spPr>
        <p:txBody>
          <a:bodyPr lIns="0" tIns="0" rIns="0" bIns="0" rtlCol="0" anchor="t">
            <a:spAutoFit/>
          </a:bodyPr>
          <a:lstStyle/>
          <a:p>
            <a:pPr marL="0" lvl="0" indent="0" algn="ctr">
              <a:lnSpc>
                <a:spcPts val="6943"/>
              </a:lnSpc>
            </a:pPr>
            <a:r>
              <a:rPr lang="en-US" sz="6370" b="1">
                <a:solidFill>
                  <a:srgbClr val="FFFFFF"/>
                </a:solidFill>
                <a:latin typeface="Poppins Bold"/>
                <a:ea typeface="Poppins Bold"/>
                <a:cs typeface="Poppins Bold"/>
                <a:sym typeface="Poppins Bold"/>
              </a:rPr>
              <a:t>Success Metrics</a:t>
            </a:r>
          </a:p>
        </p:txBody>
      </p:sp>
      <p:grpSp>
        <p:nvGrpSpPr>
          <p:cNvPr id="8" name="Group 8"/>
          <p:cNvGrpSpPr/>
          <p:nvPr/>
        </p:nvGrpSpPr>
        <p:grpSpPr>
          <a:xfrm>
            <a:off x="2216637" y="3357439"/>
            <a:ext cx="6566391" cy="2264742"/>
            <a:chOff x="0" y="0"/>
            <a:chExt cx="1729420" cy="596475"/>
          </a:xfrm>
        </p:grpSpPr>
        <p:sp>
          <p:nvSpPr>
            <p:cNvPr id="9" name="Freeform 9"/>
            <p:cNvSpPr/>
            <p:nvPr/>
          </p:nvSpPr>
          <p:spPr>
            <a:xfrm>
              <a:off x="0" y="0"/>
              <a:ext cx="1729420" cy="596475"/>
            </a:xfrm>
            <a:custGeom>
              <a:avLst/>
              <a:gdLst/>
              <a:ahLst/>
              <a:cxnLst/>
              <a:rect l="l" t="t" r="r" b="b"/>
              <a:pathLst>
                <a:path w="1729420" h="596475">
                  <a:moveTo>
                    <a:pt x="27118" y="0"/>
                  </a:moveTo>
                  <a:lnTo>
                    <a:pt x="1702302" y="0"/>
                  </a:lnTo>
                  <a:cubicBezTo>
                    <a:pt x="1709494" y="0"/>
                    <a:pt x="1716392" y="2857"/>
                    <a:pt x="1721477" y="7943"/>
                  </a:cubicBezTo>
                  <a:cubicBezTo>
                    <a:pt x="1726563" y="13028"/>
                    <a:pt x="1729420" y="19925"/>
                    <a:pt x="1729420" y="27118"/>
                  </a:cubicBezTo>
                  <a:lnTo>
                    <a:pt x="1729420" y="569358"/>
                  </a:lnTo>
                  <a:cubicBezTo>
                    <a:pt x="1729420" y="584334"/>
                    <a:pt x="1717279" y="596475"/>
                    <a:pt x="1702302" y="596475"/>
                  </a:cubicBezTo>
                  <a:lnTo>
                    <a:pt x="27118" y="596475"/>
                  </a:lnTo>
                  <a:cubicBezTo>
                    <a:pt x="19925" y="596475"/>
                    <a:pt x="13028" y="593618"/>
                    <a:pt x="7943" y="588533"/>
                  </a:cubicBezTo>
                  <a:cubicBezTo>
                    <a:pt x="2857" y="583447"/>
                    <a:pt x="0" y="576550"/>
                    <a:pt x="0" y="569358"/>
                  </a:cubicBezTo>
                  <a:lnTo>
                    <a:pt x="0" y="27118"/>
                  </a:lnTo>
                  <a:cubicBezTo>
                    <a:pt x="0" y="12141"/>
                    <a:pt x="12141" y="0"/>
                    <a:pt x="27118" y="0"/>
                  </a:cubicBezTo>
                  <a:close/>
                </a:path>
              </a:pathLst>
            </a:custGeom>
            <a:solidFill>
              <a:srgbClr val="FF6F15"/>
            </a:solidFill>
          </p:spPr>
        </p:sp>
        <p:sp>
          <p:nvSpPr>
            <p:cNvPr id="10" name="TextBox 10"/>
            <p:cNvSpPr txBox="1"/>
            <p:nvPr/>
          </p:nvSpPr>
          <p:spPr>
            <a:xfrm>
              <a:off x="0" y="28575"/>
              <a:ext cx="1729420" cy="567900"/>
            </a:xfrm>
            <a:prstGeom prst="rect">
              <a:avLst/>
            </a:prstGeom>
          </p:spPr>
          <p:txBody>
            <a:bodyPr lIns="50800" tIns="50800" rIns="50800" bIns="50800" rtlCol="0" anchor="ctr"/>
            <a:lstStyle/>
            <a:p>
              <a:pPr algn="ctr">
                <a:lnSpc>
                  <a:spcPts val="2094"/>
                </a:lnSpc>
              </a:pPr>
              <a:endParaRPr/>
            </a:p>
          </p:txBody>
        </p:sp>
      </p:grpSp>
      <p:grpSp>
        <p:nvGrpSpPr>
          <p:cNvPr id="11" name="Group 11"/>
          <p:cNvGrpSpPr/>
          <p:nvPr/>
        </p:nvGrpSpPr>
        <p:grpSpPr>
          <a:xfrm>
            <a:off x="1154966" y="3657315"/>
            <a:ext cx="1550181" cy="1550181"/>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id="13" name="TextBox 13"/>
            <p:cNvSpPr txBox="1"/>
            <p:nvPr/>
          </p:nvSpPr>
          <p:spPr>
            <a:xfrm>
              <a:off x="76200" y="104775"/>
              <a:ext cx="660400" cy="631825"/>
            </a:xfrm>
            <a:prstGeom prst="rect">
              <a:avLst/>
            </a:prstGeom>
          </p:spPr>
          <p:txBody>
            <a:bodyPr lIns="50800" tIns="50800" rIns="50800" bIns="50800" rtlCol="0" anchor="ctr"/>
            <a:lstStyle/>
            <a:p>
              <a:pPr algn="ctr">
                <a:lnSpc>
                  <a:spcPts val="2094"/>
                </a:lnSpc>
              </a:pPr>
              <a:endParaRPr/>
            </a:p>
          </p:txBody>
        </p:sp>
      </p:grpSp>
      <p:grpSp>
        <p:nvGrpSpPr>
          <p:cNvPr id="14" name="Group 14"/>
          <p:cNvGrpSpPr/>
          <p:nvPr/>
        </p:nvGrpSpPr>
        <p:grpSpPr>
          <a:xfrm>
            <a:off x="2361007" y="6855352"/>
            <a:ext cx="6566391" cy="2264742"/>
            <a:chOff x="0" y="0"/>
            <a:chExt cx="1729420" cy="596475"/>
          </a:xfrm>
        </p:grpSpPr>
        <p:sp>
          <p:nvSpPr>
            <p:cNvPr id="15" name="Freeform 15"/>
            <p:cNvSpPr/>
            <p:nvPr/>
          </p:nvSpPr>
          <p:spPr>
            <a:xfrm>
              <a:off x="0" y="0"/>
              <a:ext cx="1729420" cy="596475"/>
            </a:xfrm>
            <a:custGeom>
              <a:avLst/>
              <a:gdLst/>
              <a:ahLst/>
              <a:cxnLst/>
              <a:rect l="l" t="t" r="r" b="b"/>
              <a:pathLst>
                <a:path w="1729420" h="596475">
                  <a:moveTo>
                    <a:pt x="27118" y="0"/>
                  </a:moveTo>
                  <a:lnTo>
                    <a:pt x="1702302" y="0"/>
                  </a:lnTo>
                  <a:cubicBezTo>
                    <a:pt x="1709494" y="0"/>
                    <a:pt x="1716392" y="2857"/>
                    <a:pt x="1721477" y="7943"/>
                  </a:cubicBezTo>
                  <a:cubicBezTo>
                    <a:pt x="1726563" y="13028"/>
                    <a:pt x="1729420" y="19925"/>
                    <a:pt x="1729420" y="27118"/>
                  </a:cubicBezTo>
                  <a:lnTo>
                    <a:pt x="1729420" y="569358"/>
                  </a:lnTo>
                  <a:cubicBezTo>
                    <a:pt x="1729420" y="584334"/>
                    <a:pt x="1717279" y="596475"/>
                    <a:pt x="1702302" y="596475"/>
                  </a:cubicBezTo>
                  <a:lnTo>
                    <a:pt x="27118" y="596475"/>
                  </a:lnTo>
                  <a:cubicBezTo>
                    <a:pt x="19925" y="596475"/>
                    <a:pt x="13028" y="593618"/>
                    <a:pt x="7943" y="588533"/>
                  </a:cubicBezTo>
                  <a:cubicBezTo>
                    <a:pt x="2857" y="583447"/>
                    <a:pt x="0" y="576550"/>
                    <a:pt x="0" y="569358"/>
                  </a:cubicBezTo>
                  <a:lnTo>
                    <a:pt x="0" y="27118"/>
                  </a:lnTo>
                  <a:cubicBezTo>
                    <a:pt x="0" y="12141"/>
                    <a:pt x="12141" y="0"/>
                    <a:pt x="27118" y="0"/>
                  </a:cubicBezTo>
                  <a:close/>
                </a:path>
              </a:pathLst>
            </a:custGeom>
            <a:solidFill>
              <a:srgbClr val="FF6F15"/>
            </a:solidFill>
          </p:spPr>
        </p:sp>
        <p:sp>
          <p:nvSpPr>
            <p:cNvPr id="16" name="TextBox 16"/>
            <p:cNvSpPr txBox="1"/>
            <p:nvPr/>
          </p:nvSpPr>
          <p:spPr>
            <a:xfrm>
              <a:off x="0" y="28575"/>
              <a:ext cx="1729420" cy="567900"/>
            </a:xfrm>
            <a:prstGeom prst="rect">
              <a:avLst/>
            </a:prstGeom>
          </p:spPr>
          <p:txBody>
            <a:bodyPr lIns="50800" tIns="50800" rIns="50800" bIns="50800" rtlCol="0" anchor="ctr"/>
            <a:lstStyle/>
            <a:p>
              <a:pPr algn="ctr">
                <a:lnSpc>
                  <a:spcPts val="2094"/>
                </a:lnSpc>
              </a:pPr>
              <a:endParaRPr/>
            </a:p>
          </p:txBody>
        </p:sp>
      </p:grpSp>
      <p:grpSp>
        <p:nvGrpSpPr>
          <p:cNvPr id="17" name="Group 17"/>
          <p:cNvGrpSpPr/>
          <p:nvPr/>
        </p:nvGrpSpPr>
        <p:grpSpPr>
          <a:xfrm>
            <a:off x="1419832" y="7193627"/>
            <a:ext cx="1550181" cy="1550181"/>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id="19" name="TextBox 19"/>
            <p:cNvSpPr txBox="1"/>
            <p:nvPr/>
          </p:nvSpPr>
          <p:spPr>
            <a:xfrm>
              <a:off x="76200" y="104775"/>
              <a:ext cx="660400" cy="631825"/>
            </a:xfrm>
            <a:prstGeom prst="rect">
              <a:avLst/>
            </a:prstGeom>
          </p:spPr>
          <p:txBody>
            <a:bodyPr lIns="50800" tIns="50800" rIns="50800" bIns="50800" rtlCol="0" anchor="ctr"/>
            <a:lstStyle/>
            <a:p>
              <a:pPr algn="ctr">
                <a:lnSpc>
                  <a:spcPts val="2094"/>
                </a:lnSpc>
              </a:pPr>
              <a:endParaRPr/>
            </a:p>
          </p:txBody>
        </p:sp>
      </p:grpSp>
      <p:grpSp>
        <p:nvGrpSpPr>
          <p:cNvPr id="20" name="Group 20"/>
          <p:cNvGrpSpPr/>
          <p:nvPr/>
        </p:nvGrpSpPr>
        <p:grpSpPr>
          <a:xfrm>
            <a:off x="10588902" y="3435830"/>
            <a:ext cx="6783458" cy="2264742"/>
            <a:chOff x="0" y="0"/>
            <a:chExt cx="1786590" cy="596475"/>
          </a:xfrm>
        </p:grpSpPr>
        <p:sp>
          <p:nvSpPr>
            <p:cNvPr id="21" name="Freeform 21"/>
            <p:cNvSpPr/>
            <p:nvPr/>
          </p:nvSpPr>
          <p:spPr>
            <a:xfrm>
              <a:off x="0" y="0"/>
              <a:ext cx="1786590" cy="596475"/>
            </a:xfrm>
            <a:custGeom>
              <a:avLst/>
              <a:gdLst/>
              <a:ahLst/>
              <a:cxnLst/>
              <a:rect l="l" t="t" r="r" b="b"/>
              <a:pathLst>
                <a:path w="1786590" h="596475">
                  <a:moveTo>
                    <a:pt x="26250" y="0"/>
                  </a:moveTo>
                  <a:lnTo>
                    <a:pt x="1760340" y="0"/>
                  </a:lnTo>
                  <a:cubicBezTo>
                    <a:pt x="1774837" y="0"/>
                    <a:pt x="1786590" y="11752"/>
                    <a:pt x="1786590" y="26250"/>
                  </a:cubicBezTo>
                  <a:lnTo>
                    <a:pt x="1786590" y="570226"/>
                  </a:lnTo>
                  <a:cubicBezTo>
                    <a:pt x="1786590" y="584723"/>
                    <a:pt x="1774837" y="596475"/>
                    <a:pt x="1760340" y="596475"/>
                  </a:cubicBezTo>
                  <a:lnTo>
                    <a:pt x="26250" y="596475"/>
                  </a:lnTo>
                  <a:cubicBezTo>
                    <a:pt x="19288" y="596475"/>
                    <a:pt x="12611" y="593710"/>
                    <a:pt x="7688" y="588787"/>
                  </a:cubicBezTo>
                  <a:cubicBezTo>
                    <a:pt x="2766" y="583864"/>
                    <a:pt x="0" y="577187"/>
                    <a:pt x="0" y="570226"/>
                  </a:cubicBezTo>
                  <a:lnTo>
                    <a:pt x="0" y="26250"/>
                  </a:lnTo>
                  <a:cubicBezTo>
                    <a:pt x="0" y="11752"/>
                    <a:pt x="11752" y="0"/>
                    <a:pt x="26250" y="0"/>
                  </a:cubicBezTo>
                  <a:close/>
                </a:path>
              </a:pathLst>
            </a:custGeom>
            <a:solidFill>
              <a:srgbClr val="FF6F15"/>
            </a:solidFill>
          </p:spPr>
        </p:sp>
        <p:sp>
          <p:nvSpPr>
            <p:cNvPr id="22" name="TextBox 22"/>
            <p:cNvSpPr txBox="1"/>
            <p:nvPr/>
          </p:nvSpPr>
          <p:spPr>
            <a:xfrm>
              <a:off x="0" y="28575"/>
              <a:ext cx="1786590" cy="567900"/>
            </a:xfrm>
            <a:prstGeom prst="rect">
              <a:avLst/>
            </a:prstGeom>
          </p:spPr>
          <p:txBody>
            <a:bodyPr lIns="50800" tIns="50800" rIns="50800" bIns="50800" rtlCol="0" anchor="ctr"/>
            <a:lstStyle/>
            <a:p>
              <a:pPr algn="ctr">
                <a:lnSpc>
                  <a:spcPts val="2094"/>
                </a:lnSpc>
              </a:pPr>
              <a:endParaRPr/>
            </a:p>
          </p:txBody>
        </p:sp>
      </p:grpSp>
      <p:grpSp>
        <p:nvGrpSpPr>
          <p:cNvPr id="23" name="Group 23"/>
          <p:cNvGrpSpPr/>
          <p:nvPr/>
        </p:nvGrpSpPr>
        <p:grpSpPr>
          <a:xfrm>
            <a:off x="9903450" y="3789545"/>
            <a:ext cx="1550181" cy="1550181"/>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id="25" name="TextBox 25"/>
            <p:cNvSpPr txBox="1"/>
            <p:nvPr/>
          </p:nvSpPr>
          <p:spPr>
            <a:xfrm>
              <a:off x="76200" y="104775"/>
              <a:ext cx="660400" cy="631825"/>
            </a:xfrm>
            <a:prstGeom prst="rect">
              <a:avLst/>
            </a:prstGeom>
          </p:spPr>
          <p:txBody>
            <a:bodyPr lIns="50800" tIns="50800" rIns="50800" bIns="50800" rtlCol="0" anchor="ctr"/>
            <a:lstStyle/>
            <a:p>
              <a:pPr algn="ctr">
                <a:lnSpc>
                  <a:spcPts val="2094"/>
                </a:lnSpc>
              </a:pPr>
              <a:endParaRPr/>
            </a:p>
          </p:txBody>
        </p:sp>
      </p:grpSp>
      <p:grpSp>
        <p:nvGrpSpPr>
          <p:cNvPr id="26" name="Group 26"/>
          <p:cNvGrpSpPr/>
          <p:nvPr/>
        </p:nvGrpSpPr>
        <p:grpSpPr>
          <a:xfrm>
            <a:off x="10588902" y="6855352"/>
            <a:ext cx="6670398" cy="2264742"/>
            <a:chOff x="0" y="0"/>
            <a:chExt cx="1756813" cy="596475"/>
          </a:xfrm>
        </p:grpSpPr>
        <p:sp>
          <p:nvSpPr>
            <p:cNvPr id="27" name="Freeform 27"/>
            <p:cNvSpPr/>
            <p:nvPr/>
          </p:nvSpPr>
          <p:spPr>
            <a:xfrm>
              <a:off x="0" y="0"/>
              <a:ext cx="1756813" cy="596475"/>
            </a:xfrm>
            <a:custGeom>
              <a:avLst/>
              <a:gdLst/>
              <a:ahLst/>
              <a:cxnLst/>
              <a:rect l="l" t="t" r="r" b="b"/>
              <a:pathLst>
                <a:path w="1756813" h="596475">
                  <a:moveTo>
                    <a:pt x="26695" y="0"/>
                  </a:moveTo>
                  <a:lnTo>
                    <a:pt x="1730118" y="0"/>
                  </a:lnTo>
                  <a:cubicBezTo>
                    <a:pt x="1737198" y="0"/>
                    <a:pt x="1743988" y="2812"/>
                    <a:pt x="1748994" y="7819"/>
                  </a:cubicBezTo>
                  <a:cubicBezTo>
                    <a:pt x="1754000" y="12825"/>
                    <a:pt x="1756813" y="19615"/>
                    <a:pt x="1756813" y="26695"/>
                  </a:cubicBezTo>
                  <a:lnTo>
                    <a:pt x="1756813" y="569781"/>
                  </a:lnTo>
                  <a:cubicBezTo>
                    <a:pt x="1756813" y="584524"/>
                    <a:pt x="1744861" y="596475"/>
                    <a:pt x="1730118" y="596475"/>
                  </a:cubicBezTo>
                  <a:lnTo>
                    <a:pt x="26695" y="596475"/>
                  </a:lnTo>
                  <a:cubicBezTo>
                    <a:pt x="19615" y="596475"/>
                    <a:pt x="12825" y="593663"/>
                    <a:pt x="7819" y="588657"/>
                  </a:cubicBezTo>
                  <a:cubicBezTo>
                    <a:pt x="2812" y="583650"/>
                    <a:pt x="0" y="576861"/>
                    <a:pt x="0" y="569781"/>
                  </a:cubicBezTo>
                  <a:lnTo>
                    <a:pt x="0" y="26695"/>
                  </a:lnTo>
                  <a:cubicBezTo>
                    <a:pt x="0" y="19615"/>
                    <a:pt x="2812" y="12825"/>
                    <a:pt x="7819" y="7819"/>
                  </a:cubicBezTo>
                  <a:cubicBezTo>
                    <a:pt x="12825" y="2812"/>
                    <a:pt x="19615" y="0"/>
                    <a:pt x="26695" y="0"/>
                  </a:cubicBezTo>
                  <a:close/>
                </a:path>
              </a:pathLst>
            </a:custGeom>
            <a:solidFill>
              <a:srgbClr val="FF6F15"/>
            </a:solidFill>
          </p:spPr>
        </p:sp>
        <p:sp>
          <p:nvSpPr>
            <p:cNvPr id="28" name="TextBox 28"/>
            <p:cNvSpPr txBox="1"/>
            <p:nvPr/>
          </p:nvSpPr>
          <p:spPr>
            <a:xfrm>
              <a:off x="0" y="28575"/>
              <a:ext cx="1756813" cy="567900"/>
            </a:xfrm>
            <a:prstGeom prst="rect">
              <a:avLst/>
            </a:prstGeom>
          </p:spPr>
          <p:txBody>
            <a:bodyPr lIns="50800" tIns="50800" rIns="50800" bIns="50800" rtlCol="0" anchor="ctr"/>
            <a:lstStyle/>
            <a:p>
              <a:pPr algn="ctr">
                <a:lnSpc>
                  <a:spcPts val="2094"/>
                </a:lnSpc>
              </a:pPr>
              <a:endParaRPr/>
            </a:p>
          </p:txBody>
        </p:sp>
      </p:grpSp>
      <p:grpSp>
        <p:nvGrpSpPr>
          <p:cNvPr id="29" name="Group 29"/>
          <p:cNvGrpSpPr/>
          <p:nvPr/>
        </p:nvGrpSpPr>
        <p:grpSpPr>
          <a:xfrm>
            <a:off x="9813811" y="7282093"/>
            <a:ext cx="1550181" cy="1550181"/>
            <a:chOff x="0" y="0"/>
            <a:chExt cx="812800" cy="812800"/>
          </a:xfrm>
        </p:grpSpPr>
        <p:sp>
          <p:nvSpPr>
            <p:cNvPr id="30" name="Freeform 3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id="31" name="TextBox 31"/>
            <p:cNvSpPr txBox="1"/>
            <p:nvPr/>
          </p:nvSpPr>
          <p:spPr>
            <a:xfrm>
              <a:off x="76200" y="104775"/>
              <a:ext cx="660400" cy="631825"/>
            </a:xfrm>
            <a:prstGeom prst="rect">
              <a:avLst/>
            </a:prstGeom>
          </p:spPr>
          <p:txBody>
            <a:bodyPr lIns="50800" tIns="50800" rIns="50800" bIns="50800" rtlCol="0" anchor="ctr"/>
            <a:lstStyle/>
            <a:p>
              <a:pPr algn="ctr">
                <a:lnSpc>
                  <a:spcPts val="2094"/>
                </a:lnSpc>
              </a:pPr>
              <a:endParaRPr/>
            </a:p>
          </p:txBody>
        </p:sp>
      </p:grpSp>
      <p:sp>
        <p:nvSpPr>
          <p:cNvPr id="32" name="TextBox 32"/>
          <p:cNvSpPr txBox="1"/>
          <p:nvPr/>
        </p:nvSpPr>
        <p:spPr>
          <a:xfrm>
            <a:off x="2705147" y="3452466"/>
            <a:ext cx="3982803" cy="473075"/>
          </a:xfrm>
          <a:prstGeom prst="rect">
            <a:avLst/>
          </a:prstGeom>
        </p:spPr>
        <p:txBody>
          <a:bodyPr lIns="0" tIns="0" rIns="0" bIns="0" rtlCol="0" anchor="t">
            <a:spAutoFit/>
          </a:bodyPr>
          <a:lstStyle/>
          <a:p>
            <a:pPr marL="0" lvl="0" indent="0" algn="l">
              <a:lnSpc>
                <a:spcPts val="3910"/>
              </a:lnSpc>
              <a:spcBef>
                <a:spcPct val="0"/>
              </a:spcBef>
            </a:pPr>
            <a:r>
              <a:rPr lang="en-US" sz="2300" b="1" spc="324">
                <a:solidFill>
                  <a:srgbClr val="FFFFFF"/>
                </a:solidFill>
                <a:latin typeface="Poppins Bold"/>
                <a:ea typeface="Poppins Bold"/>
                <a:cs typeface="Poppins Bold"/>
                <a:sym typeface="Poppins Bold"/>
              </a:rPr>
              <a:t>Detection Accuracy:</a:t>
            </a:r>
          </a:p>
        </p:txBody>
      </p:sp>
      <p:sp>
        <p:nvSpPr>
          <p:cNvPr id="33" name="TextBox 33"/>
          <p:cNvSpPr txBox="1"/>
          <p:nvPr/>
        </p:nvSpPr>
        <p:spPr>
          <a:xfrm>
            <a:off x="2877608" y="4121969"/>
            <a:ext cx="5533188" cy="1043663"/>
          </a:xfrm>
          <a:prstGeom prst="rect">
            <a:avLst/>
          </a:prstGeom>
        </p:spPr>
        <p:txBody>
          <a:bodyPr lIns="0" tIns="0" rIns="0" bIns="0" rtlCol="0" anchor="t">
            <a:spAutoFit/>
          </a:bodyPr>
          <a:lstStyle/>
          <a:p>
            <a:pPr marL="0" lvl="0" indent="0" algn="l">
              <a:lnSpc>
                <a:spcPts val="4170"/>
              </a:lnSpc>
              <a:spcBef>
                <a:spcPct val="0"/>
              </a:spcBef>
            </a:pPr>
            <a:r>
              <a:rPr lang="en-US" sz="2453" b="1" dirty="0">
                <a:solidFill>
                  <a:schemeClr val="bg1">
                    <a:alpha val="69804"/>
                  </a:schemeClr>
                </a:solidFill>
                <a:latin typeface="Poppins"/>
                <a:ea typeface="Poppins"/>
                <a:cs typeface="Poppins"/>
                <a:sym typeface="Poppins"/>
              </a:rPr>
              <a:t>M</a:t>
            </a:r>
            <a:r>
              <a:rPr lang="en-US" sz="2453" b="1" u="none" strike="noStrike" dirty="0">
                <a:solidFill>
                  <a:schemeClr val="bg1">
                    <a:alpha val="69804"/>
                  </a:schemeClr>
                </a:solidFill>
                <a:latin typeface="Poppins"/>
                <a:ea typeface="Poppins"/>
                <a:cs typeface="Poppins"/>
                <a:sym typeface="Poppins"/>
              </a:rPr>
              <a:t>odel accurately detects most of people present in gym images.</a:t>
            </a:r>
          </a:p>
        </p:txBody>
      </p:sp>
      <p:sp>
        <p:nvSpPr>
          <p:cNvPr id="34" name="TextBox 34"/>
          <p:cNvSpPr txBox="1"/>
          <p:nvPr/>
        </p:nvSpPr>
        <p:spPr>
          <a:xfrm>
            <a:off x="1372840" y="4014364"/>
            <a:ext cx="1114433" cy="826557"/>
          </a:xfrm>
          <a:prstGeom prst="rect">
            <a:avLst/>
          </a:prstGeom>
        </p:spPr>
        <p:txBody>
          <a:bodyPr lIns="0" tIns="0" rIns="0" bIns="0" rtlCol="0" anchor="t">
            <a:spAutoFit/>
          </a:bodyPr>
          <a:lstStyle/>
          <a:p>
            <a:pPr marL="0" lvl="0" indent="0" algn="ctr">
              <a:lnSpc>
                <a:spcPts val="5977"/>
              </a:lnSpc>
            </a:pPr>
            <a:r>
              <a:rPr lang="en-US" sz="5385" b="1">
                <a:solidFill>
                  <a:srgbClr val="051A36"/>
                </a:solidFill>
                <a:latin typeface="Poppins Bold"/>
                <a:ea typeface="Poppins Bold"/>
                <a:cs typeface="Poppins Bold"/>
                <a:sym typeface="Poppins Bold"/>
              </a:rPr>
              <a:t>01</a:t>
            </a:r>
          </a:p>
        </p:txBody>
      </p:sp>
      <p:sp>
        <p:nvSpPr>
          <p:cNvPr id="35" name="TextBox 35"/>
          <p:cNvSpPr txBox="1"/>
          <p:nvPr/>
        </p:nvSpPr>
        <p:spPr>
          <a:xfrm>
            <a:off x="2966465" y="7069802"/>
            <a:ext cx="5066733" cy="473075"/>
          </a:xfrm>
          <a:prstGeom prst="rect">
            <a:avLst/>
          </a:prstGeom>
        </p:spPr>
        <p:txBody>
          <a:bodyPr lIns="0" tIns="0" rIns="0" bIns="0" rtlCol="0" anchor="t">
            <a:spAutoFit/>
          </a:bodyPr>
          <a:lstStyle/>
          <a:p>
            <a:pPr marL="0" lvl="0" indent="0" algn="l">
              <a:lnSpc>
                <a:spcPts val="3910"/>
              </a:lnSpc>
              <a:spcBef>
                <a:spcPct val="0"/>
              </a:spcBef>
            </a:pPr>
            <a:r>
              <a:rPr lang="en-US" sz="2300" b="1" spc="324">
                <a:solidFill>
                  <a:srgbClr val="FFFFFF"/>
                </a:solidFill>
                <a:latin typeface="Poppins Bold"/>
                <a:ea typeface="Poppins Bold"/>
                <a:cs typeface="Poppins Bold"/>
                <a:sym typeface="Poppins Bold"/>
              </a:rPr>
              <a:t>Reduction in Complaints:</a:t>
            </a:r>
          </a:p>
        </p:txBody>
      </p:sp>
      <p:sp>
        <p:nvSpPr>
          <p:cNvPr id="36" name="TextBox 36"/>
          <p:cNvSpPr txBox="1"/>
          <p:nvPr/>
        </p:nvSpPr>
        <p:spPr>
          <a:xfrm>
            <a:off x="3294584" y="7742741"/>
            <a:ext cx="5187742" cy="968375"/>
          </a:xfrm>
          <a:prstGeom prst="rect">
            <a:avLst/>
          </a:prstGeom>
        </p:spPr>
        <p:txBody>
          <a:bodyPr lIns="0" tIns="0" rIns="0" bIns="0" rtlCol="0" anchor="t">
            <a:spAutoFit/>
          </a:bodyPr>
          <a:lstStyle/>
          <a:p>
            <a:pPr marL="0" lvl="0" indent="0" algn="l">
              <a:lnSpc>
                <a:spcPts val="3909"/>
              </a:lnSpc>
              <a:spcBef>
                <a:spcPct val="0"/>
              </a:spcBef>
            </a:pPr>
            <a:r>
              <a:rPr lang="en-US" sz="2299" b="1" dirty="0">
                <a:solidFill>
                  <a:srgbClr val="FFFFFF">
                    <a:alpha val="69804"/>
                  </a:srgbClr>
                </a:solidFill>
                <a:latin typeface="Poppins"/>
                <a:ea typeface="Poppins"/>
                <a:cs typeface="Poppins"/>
                <a:sym typeface="Poppins"/>
              </a:rPr>
              <a:t>D</a:t>
            </a:r>
            <a:r>
              <a:rPr lang="en-US" sz="2299" b="1" u="none" strike="noStrike" dirty="0">
                <a:solidFill>
                  <a:srgbClr val="FFFFFF">
                    <a:alpha val="69804"/>
                  </a:srgbClr>
                </a:solidFill>
                <a:latin typeface="Poppins"/>
                <a:ea typeface="Poppins"/>
                <a:cs typeface="Poppins"/>
                <a:sym typeface="Poppins"/>
              </a:rPr>
              <a:t>ecrease in student complaints related to overcrowding.</a:t>
            </a:r>
          </a:p>
        </p:txBody>
      </p:sp>
      <p:sp>
        <p:nvSpPr>
          <p:cNvPr id="37" name="TextBox 37"/>
          <p:cNvSpPr txBox="1"/>
          <p:nvPr/>
        </p:nvSpPr>
        <p:spPr>
          <a:xfrm>
            <a:off x="1590714" y="7569682"/>
            <a:ext cx="1114433" cy="826557"/>
          </a:xfrm>
          <a:prstGeom prst="rect">
            <a:avLst/>
          </a:prstGeom>
        </p:spPr>
        <p:txBody>
          <a:bodyPr lIns="0" tIns="0" rIns="0" bIns="0" rtlCol="0" anchor="t">
            <a:spAutoFit/>
          </a:bodyPr>
          <a:lstStyle/>
          <a:p>
            <a:pPr marL="0" lvl="0" indent="0" algn="ctr">
              <a:lnSpc>
                <a:spcPts val="5977"/>
              </a:lnSpc>
            </a:pPr>
            <a:r>
              <a:rPr lang="en-US" sz="5385" b="1">
                <a:solidFill>
                  <a:srgbClr val="051A36"/>
                </a:solidFill>
                <a:latin typeface="Poppins Bold"/>
                <a:ea typeface="Poppins Bold"/>
                <a:cs typeface="Poppins Bold"/>
                <a:sym typeface="Poppins Bold"/>
              </a:rPr>
              <a:t>03</a:t>
            </a:r>
          </a:p>
        </p:txBody>
      </p:sp>
      <p:sp>
        <p:nvSpPr>
          <p:cNvPr id="38" name="TextBox 38"/>
          <p:cNvSpPr txBox="1"/>
          <p:nvPr/>
        </p:nvSpPr>
        <p:spPr>
          <a:xfrm>
            <a:off x="11486931" y="3452466"/>
            <a:ext cx="3369258" cy="1463675"/>
          </a:xfrm>
          <a:prstGeom prst="rect">
            <a:avLst/>
          </a:prstGeom>
        </p:spPr>
        <p:txBody>
          <a:bodyPr lIns="0" tIns="0" rIns="0" bIns="0" rtlCol="0" anchor="t">
            <a:spAutoFit/>
          </a:bodyPr>
          <a:lstStyle/>
          <a:p>
            <a:pPr algn="l">
              <a:lnSpc>
                <a:spcPts val="3910"/>
              </a:lnSpc>
            </a:pPr>
            <a:r>
              <a:rPr lang="en-US" sz="2300" b="1" spc="324">
                <a:solidFill>
                  <a:srgbClr val="FFFFFF"/>
                </a:solidFill>
                <a:latin typeface="Poppins Bold"/>
                <a:ea typeface="Poppins Bold"/>
                <a:cs typeface="Poppins Bold"/>
                <a:sym typeface="Poppins Bold"/>
              </a:rPr>
              <a:t>Student Usage:</a:t>
            </a:r>
          </a:p>
          <a:p>
            <a:pPr algn="l">
              <a:lnSpc>
                <a:spcPts val="3910"/>
              </a:lnSpc>
            </a:pPr>
            <a:endParaRPr lang="en-US" sz="2300" b="1" spc="324">
              <a:solidFill>
                <a:srgbClr val="FFFFFF"/>
              </a:solidFill>
              <a:latin typeface="Poppins Bold"/>
              <a:ea typeface="Poppins Bold"/>
              <a:cs typeface="Poppins Bold"/>
              <a:sym typeface="Poppins Bold"/>
            </a:endParaRPr>
          </a:p>
          <a:p>
            <a:pPr marL="0" lvl="0" indent="0" algn="l">
              <a:lnSpc>
                <a:spcPts val="3910"/>
              </a:lnSpc>
              <a:spcBef>
                <a:spcPct val="0"/>
              </a:spcBef>
            </a:pPr>
            <a:endParaRPr lang="en-US" sz="2300" b="1" spc="324">
              <a:solidFill>
                <a:srgbClr val="FFFFFF"/>
              </a:solidFill>
              <a:latin typeface="Poppins Bold"/>
              <a:ea typeface="Poppins Bold"/>
              <a:cs typeface="Poppins Bold"/>
              <a:sym typeface="Poppins Bold"/>
            </a:endParaRPr>
          </a:p>
        </p:txBody>
      </p:sp>
      <p:sp>
        <p:nvSpPr>
          <p:cNvPr id="39" name="TextBox 39"/>
          <p:cNvSpPr txBox="1"/>
          <p:nvPr/>
        </p:nvSpPr>
        <p:spPr>
          <a:xfrm>
            <a:off x="11673254" y="3900064"/>
            <a:ext cx="5187742" cy="1463675"/>
          </a:xfrm>
          <a:prstGeom prst="rect">
            <a:avLst/>
          </a:prstGeom>
        </p:spPr>
        <p:txBody>
          <a:bodyPr lIns="0" tIns="0" rIns="0" bIns="0" rtlCol="0" anchor="t">
            <a:spAutoFit/>
          </a:bodyPr>
          <a:lstStyle/>
          <a:p>
            <a:pPr marL="0" lvl="0" indent="0" algn="l">
              <a:lnSpc>
                <a:spcPts val="3909"/>
              </a:lnSpc>
              <a:spcBef>
                <a:spcPct val="0"/>
              </a:spcBef>
            </a:pPr>
            <a:r>
              <a:rPr lang="en-US" sz="2299" b="1" dirty="0">
                <a:solidFill>
                  <a:srgbClr val="FFFFFF">
                    <a:alpha val="69804"/>
                  </a:srgbClr>
                </a:solidFill>
                <a:latin typeface="Poppins"/>
                <a:ea typeface="Poppins"/>
                <a:cs typeface="Poppins"/>
                <a:sym typeface="Poppins"/>
              </a:rPr>
              <a:t>H</a:t>
            </a:r>
            <a:r>
              <a:rPr lang="en-US" sz="2299" b="1" u="none" strike="noStrike" dirty="0">
                <a:solidFill>
                  <a:srgbClr val="FFFFFF">
                    <a:alpha val="69804"/>
                  </a:srgbClr>
                </a:solidFill>
                <a:latin typeface="Poppins"/>
                <a:ea typeface="Poppins"/>
                <a:cs typeface="Poppins"/>
                <a:sym typeface="Poppins"/>
              </a:rPr>
              <a:t>igh adoption rate: Most of the  gym visitors check the crowd app before visiting.</a:t>
            </a:r>
          </a:p>
        </p:txBody>
      </p:sp>
      <p:sp>
        <p:nvSpPr>
          <p:cNvPr id="40" name="TextBox 40"/>
          <p:cNvSpPr txBox="1"/>
          <p:nvPr/>
        </p:nvSpPr>
        <p:spPr>
          <a:xfrm>
            <a:off x="10107739" y="4133121"/>
            <a:ext cx="1114433" cy="826557"/>
          </a:xfrm>
          <a:prstGeom prst="rect">
            <a:avLst/>
          </a:prstGeom>
        </p:spPr>
        <p:txBody>
          <a:bodyPr lIns="0" tIns="0" rIns="0" bIns="0" rtlCol="0" anchor="t">
            <a:spAutoFit/>
          </a:bodyPr>
          <a:lstStyle/>
          <a:p>
            <a:pPr marL="0" lvl="0" indent="0" algn="ctr">
              <a:lnSpc>
                <a:spcPts val="5977"/>
              </a:lnSpc>
            </a:pPr>
            <a:r>
              <a:rPr lang="en-US" sz="5385" b="1">
                <a:solidFill>
                  <a:srgbClr val="051A36"/>
                </a:solidFill>
                <a:latin typeface="Poppins Bold"/>
                <a:ea typeface="Poppins Bold"/>
                <a:cs typeface="Poppins Bold"/>
                <a:sym typeface="Poppins Bold"/>
              </a:rPr>
              <a:t>02</a:t>
            </a:r>
          </a:p>
        </p:txBody>
      </p:sp>
      <p:sp>
        <p:nvSpPr>
          <p:cNvPr id="41" name="TextBox 41"/>
          <p:cNvSpPr txBox="1"/>
          <p:nvPr/>
        </p:nvSpPr>
        <p:spPr>
          <a:xfrm>
            <a:off x="11222172" y="6983643"/>
            <a:ext cx="4961622" cy="473075"/>
          </a:xfrm>
          <a:prstGeom prst="rect">
            <a:avLst/>
          </a:prstGeom>
        </p:spPr>
        <p:txBody>
          <a:bodyPr lIns="0" tIns="0" rIns="0" bIns="0" rtlCol="0" anchor="t">
            <a:spAutoFit/>
          </a:bodyPr>
          <a:lstStyle/>
          <a:p>
            <a:pPr marL="0" lvl="0" indent="0" algn="l">
              <a:lnSpc>
                <a:spcPts val="3910"/>
              </a:lnSpc>
              <a:spcBef>
                <a:spcPct val="0"/>
              </a:spcBef>
            </a:pPr>
            <a:r>
              <a:rPr lang="en-US" sz="2300" b="1" spc="324">
                <a:solidFill>
                  <a:srgbClr val="FFFFFF"/>
                </a:solidFill>
                <a:latin typeface="Poppins Bold"/>
                <a:ea typeface="Poppins Bold"/>
                <a:cs typeface="Poppins Bold"/>
                <a:sym typeface="Poppins Bold"/>
              </a:rPr>
              <a:t>User Satisfaction:</a:t>
            </a:r>
          </a:p>
        </p:txBody>
      </p:sp>
      <p:sp>
        <p:nvSpPr>
          <p:cNvPr id="42" name="TextBox 42"/>
          <p:cNvSpPr txBox="1"/>
          <p:nvPr/>
        </p:nvSpPr>
        <p:spPr>
          <a:xfrm>
            <a:off x="11628990" y="7663918"/>
            <a:ext cx="5187742" cy="968375"/>
          </a:xfrm>
          <a:prstGeom prst="rect">
            <a:avLst/>
          </a:prstGeom>
        </p:spPr>
        <p:txBody>
          <a:bodyPr lIns="0" tIns="0" rIns="0" bIns="0" rtlCol="0" anchor="t">
            <a:spAutoFit/>
          </a:bodyPr>
          <a:lstStyle/>
          <a:p>
            <a:pPr marL="0" lvl="0" indent="0" algn="l">
              <a:lnSpc>
                <a:spcPts val="3909"/>
              </a:lnSpc>
              <a:spcBef>
                <a:spcPct val="0"/>
              </a:spcBef>
            </a:pPr>
            <a:r>
              <a:rPr lang="en-US" sz="2299" b="1" dirty="0">
                <a:solidFill>
                  <a:srgbClr val="FFFFFF">
                    <a:alpha val="69804"/>
                  </a:srgbClr>
                </a:solidFill>
                <a:latin typeface="Poppins"/>
                <a:ea typeface="Poppins"/>
                <a:cs typeface="Poppins"/>
                <a:sym typeface="Poppins"/>
              </a:rPr>
              <a:t>P</a:t>
            </a:r>
            <a:r>
              <a:rPr lang="en-US" sz="2299" b="1" u="none" strike="noStrike" dirty="0">
                <a:solidFill>
                  <a:srgbClr val="FFFFFF">
                    <a:alpha val="69804"/>
                  </a:srgbClr>
                </a:solidFill>
                <a:latin typeface="Poppins"/>
                <a:ea typeface="Poppins"/>
                <a:cs typeface="Poppins"/>
                <a:sym typeface="Poppins"/>
              </a:rPr>
              <a:t>ositive feedback from student surveys </a:t>
            </a:r>
          </a:p>
        </p:txBody>
      </p:sp>
      <p:sp>
        <p:nvSpPr>
          <p:cNvPr id="43" name="TextBox 43"/>
          <p:cNvSpPr txBox="1"/>
          <p:nvPr/>
        </p:nvSpPr>
        <p:spPr>
          <a:xfrm>
            <a:off x="10031686" y="7663918"/>
            <a:ext cx="1114433" cy="826557"/>
          </a:xfrm>
          <a:prstGeom prst="rect">
            <a:avLst/>
          </a:prstGeom>
        </p:spPr>
        <p:txBody>
          <a:bodyPr lIns="0" tIns="0" rIns="0" bIns="0" rtlCol="0" anchor="t">
            <a:spAutoFit/>
          </a:bodyPr>
          <a:lstStyle/>
          <a:p>
            <a:pPr marL="0" lvl="0" indent="0" algn="ctr">
              <a:lnSpc>
                <a:spcPts val="5977"/>
              </a:lnSpc>
            </a:pPr>
            <a:r>
              <a:rPr lang="en-US" sz="5385" b="1">
                <a:solidFill>
                  <a:srgbClr val="051A36"/>
                </a:solidFill>
                <a:latin typeface="Poppins Bold"/>
                <a:ea typeface="Poppins Bold"/>
                <a:cs typeface="Poppins Bold"/>
                <a:sym typeface="Poppins Bold"/>
              </a:rPr>
              <a:t>04</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19230" y="2165568"/>
            <a:ext cx="8620255" cy="7670365"/>
            <a:chOff x="0" y="0"/>
            <a:chExt cx="2270355" cy="2020178"/>
          </a:xfrm>
        </p:grpSpPr>
        <p:sp>
          <p:nvSpPr>
            <p:cNvPr id="3" name="Freeform 3"/>
            <p:cNvSpPr/>
            <p:nvPr/>
          </p:nvSpPr>
          <p:spPr>
            <a:xfrm>
              <a:off x="0" y="0"/>
              <a:ext cx="2270355" cy="2020178"/>
            </a:xfrm>
            <a:custGeom>
              <a:avLst/>
              <a:gdLst/>
              <a:ahLst/>
              <a:cxnLst/>
              <a:rect l="l" t="t" r="r" b="b"/>
              <a:pathLst>
                <a:path w="2270355" h="2020178">
                  <a:moveTo>
                    <a:pt x="67358" y="0"/>
                  </a:moveTo>
                  <a:lnTo>
                    <a:pt x="2202997" y="0"/>
                  </a:lnTo>
                  <a:cubicBezTo>
                    <a:pt x="2240198" y="0"/>
                    <a:pt x="2270355" y="30157"/>
                    <a:pt x="2270355" y="67358"/>
                  </a:cubicBezTo>
                  <a:lnTo>
                    <a:pt x="2270355" y="1952820"/>
                  </a:lnTo>
                  <a:cubicBezTo>
                    <a:pt x="2270355" y="1990021"/>
                    <a:pt x="2240198" y="2020178"/>
                    <a:pt x="2202997" y="2020178"/>
                  </a:cubicBezTo>
                  <a:lnTo>
                    <a:pt x="67358" y="2020178"/>
                  </a:lnTo>
                  <a:cubicBezTo>
                    <a:pt x="30157" y="2020178"/>
                    <a:pt x="0" y="1990021"/>
                    <a:pt x="0" y="1952820"/>
                  </a:cubicBezTo>
                  <a:lnTo>
                    <a:pt x="0" y="67358"/>
                  </a:lnTo>
                  <a:cubicBezTo>
                    <a:pt x="0" y="30157"/>
                    <a:pt x="30157" y="0"/>
                    <a:pt x="67358" y="0"/>
                  </a:cubicBezTo>
                  <a:close/>
                </a:path>
              </a:pathLst>
            </a:custGeom>
            <a:solidFill>
              <a:srgbClr val="051A36"/>
            </a:solidFill>
          </p:spPr>
        </p:sp>
        <p:sp>
          <p:nvSpPr>
            <p:cNvPr id="4" name="TextBox 4"/>
            <p:cNvSpPr txBox="1"/>
            <p:nvPr/>
          </p:nvSpPr>
          <p:spPr>
            <a:xfrm>
              <a:off x="0" y="-57150"/>
              <a:ext cx="2270355" cy="2077328"/>
            </a:xfrm>
            <a:prstGeom prst="rect">
              <a:avLst/>
            </a:prstGeom>
          </p:spPr>
          <p:txBody>
            <a:bodyPr lIns="50800" tIns="50800" rIns="50800" bIns="50800" rtlCol="0" anchor="ctr"/>
            <a:lstStyle/>
            <a:p>
              <a:pPr algn="ctr">
                <a:lnSpc>
                  <a:spcPts val="2524"/>
                </a:lnSpc>
              </a:pPr>
              <a:endParaRPr/>
            </a:p>
          </p:txBody>
        </p:sp>
      </p:grpSp>
      <p:sp>
        <p:nvSpPr>
          <p:cNvPr id="5" name="TextBox 5"/>
          <p:cNvSpPr txBox="1"/>
          <p:nvPr/>
        </p:nvSpPr>
        <p:spPr>
          <a:xfrm>
            <a:off x="1219200" y="817974"/>
            <a:ext cx="16893306" cy="840358"/>
          </a:xfrm>
          <a:prstGeom prst="rect">
            <a:avLst/>
          </a:prstGeom>
        </p:spPr>
        <p:txBody>
          <a:bodyPr wrap="square" lIns="0" tIns="0" rIns="0" bIns="0" rtlCol="0" anchor="t">
            <a:spAutoFit/>
          </a:bodyPr>
          <a:lstStyle/>
          <a:p>
            <a:pPr marL="0" lvl="0" indent="0" algn="l">
              <a:lnSpc>
                <a:spcPts val="6533"/>
              </a:lnSpc>
            </a:pPr>
            <a:r>
              <a:rPr lang="en-US" sz="5993" b="1" dirty="0">
                <a:solidFill>
                  <a:srgbClr val="051A36"/>
                </a:solidFill>
                <a:latin typeface="Poppins Bold"/>
                <a:ea typeface="Poppins Bold"/>
                <a:cs typeface="Poppins Bold"/>
                <a:sym typeface="Poppins Bold"/>
              </a:rPr>
              <a:t>Resources, Workflow Updates, and Costs</a:t>
            </a:r>
          </a:p>
        </p:txBody>
      </p:sp>
      <p:sp>
        <p:nvSpPr>
          <p:cNvPr id="6" name="TextBox 6"/>
          <p:cNvSpPr txBox="1"/>
          <p:nvPr/>
        </p:nvSpPr>
        <p:spPr>
          <a:xfrm>
            <a:off x="556114" y="2521825"/>
            <a:ext cx="8146485" cy="7275019"/>
          </a:xfrm>
          <a:prstGeom prst="rect">
            <a:avLst/>
          </a:prstGeom>
        </p:spPr>
        <p:txBody>
          <a:bodyPr lIns="0" tIns="0" rIns="0" bIns="0" rtlCol="0" anchor="t">
            <a:spAutoFit/>
          </a:bodyPr>
          <a:lstStyle/>
          <a:p>
            <a:pPr marL="0" lvl="0" indent="0" algn="ctr">
              <a:lnSpc>
                <a:spcPts val="3880"/>
              </a:lnSpc>
              <a:spcBef>
                <a:spcPct val="0"/>
              </a:spcBef>
            </a:pPr>
            <a:r>
              <a:rPr lang="en-US" sz="2282" b="1" dirty="0">
                <a:solidFill>
                  <a:srgbClr val="FFFFFF">
                    <a:alpha val="80000"/>
                  </a:srgbClr>
                </a:solidFill>
                <a:latin typeface="Poppins Bold"/>
                <a:ea typeface="Poppins Bold"/>
                <a:cs typeface="Poppins Bold"/>
                <a:sym typeface="Poppins Bold"/>
              </a:rPr>
              <a:t>Wo</a:t>
            </a:r>
            <a:r>
              <a:rPr lang="en-US" sz="2282" b="1" u="none" strike="noStrike" dirty="0">
                <a:solidFill>
                  <a:srgbClr val="FFFFFF">
                    <a:alpha val="80000"/>
                  </a:srgbClr>
                </a:solidFill>
                <a:latin typeface="Poppins Bold"/>
                <a:ea typeface="Poppins Bold"/>
                <a:cs typeface="Poppins Bold"/>
                <a:sym typeface="Poppins Bold"/>
              </a:rPr>
              <a:t>rkflow U</a:t>
            </a:r>
            <a:r>
              <a:rPr lang="en-US" sz="2282" b="1" dirty="0">
                <a:solidFill>
                  <a:srgbClr val="FFFFFF">
                    <a:alpha val="80000"/>
                  </a:srgbClr>
                </a:solidFill>
                <a:latin typeface="Poppins Bold"/>
                <a:ea typeface="Poppins Bold"/>
                <a:cs typeface="Poppins Bold"/>
                <a:sym typeface="Poppins Bold"/>
              </a:rPr>
              <a:t>p</a:t>
            </a:r>
            <a:r>
              <a:rPr lang="en-US" sz="2282" b="1" u="none" strike="noStrike" dirty="0">
                <a:solidFill>
                  <a:srgbClr val="FFFFFF">
                    <a:alpha val="80000"/>
                  </a:srgbClr>
                </a:solidFill>
                <a:latin typeface="Poppins Bold"/>
                <a:ea typeface="Poppins Bold"/>
                <a:cs typeface="Poppins Bold"/>
                <a:sym typeface="Poppins Bold"/>
              </a:rPr>
              <a:t>dat</a:t>
            </a:r>
            <a:r>
              <a:rPr lang="en-US" sz="2282" b="1" dirty="0">
                <a:solidFill>
                  <a:srgbClr val="FFFFFF">
                    <a:alpha val="80000"/>
                  </a:srgbClr>
                </a:solidFill>
                <a:latin typeface="Poppins Bold"/>
                <a:ea typeface="Poppins Bold"/>
                <a:cs typeface="Poppins Bold"/>
                <a:sym typeface="Poppins Bold"/>
              </a:rPr>
              <a:t>es </a:t>
            </a:r>
            <a:r>
              <a:rPr lang="en-US" sz="2282" b="1" u="none" strike="noStrike" dirty="0">
                <a:solidFill>
                  <a:srgbClr val="FFFFFF">
                    <a:alpha val="80000"/>
                  </a:srgbClr>
                </a:solidFill>
                <a:latin typeface="Poppins Bold"/>
                <a:ea typeface="Poppins Bold"/>
                <a:cs typeface="Poppins Bold"/>
                <a:sym typeface="Poppins Bold"/>
              </a:rPr>
              <a:t>a</a:t>
            </a:r>
            <a:r>
              <a:rPr lang="en-US" sz="2282" b="1" dirty="0">
                <a:solidFill>
                  <a:srgbClr val="FFFFFF">
                    <a:alpha val="80000"/>
                  </a:srgbClr>
                </a:solidFill>
                <a:latin typeface="Poppins Bold"/>
                <a:ea typeface="Poppins Bold"/>
                <a:cs typeface="Poppins Bold"/>
                <a:sym typeface="Poppins Bold"/>
              </a:rPr>
              <a:t>n</a:t>
            </a:r>
            <a:r>
              <a:rPr lang="en-US" sz="2282" b="1" u="none" strike="noStrike" dirty="0">
                <a:solidFill>
                  <a:srgbClr val="FFFFFF">
                    <a:alpha val="80000"/>
                  </a:srgbClr>
                </a:solidFill>
                <a:latin typeface="Poppins Bold"/>
                <a:ea typeface="Poppins Bold"/>
                <a:cs typeface="Poppins Bold"/>
                <a:sym typeface="Poppins Bold"/>
              </a:rPr>
              <a:t>d</a:t>
            </a:r>
            <a:r>
              <a:rPr lang="en-US" sz="2282" b="1" dirty="0">
                <a:solidFill>
                  <a:srgbClr val="FFFFFF">
                    <a:alpha val="80000"/>
                  </a:srgbClr>
                </a:solidFill>
                <a:latin typeface="Poppins Bold"/>
                <a:ea typeface="Poppins Bold"/>
                <a:cs typeface="Poppins Bold"/>
                <a:sym typeface="Poppins Bold"/>
              </a:rPr>
              <a:t> </a:t>
            </a:r>
            <a:r>
              <a:rPr lang="en-US" sz="2282" b="1" u="none" strike="noStrike" dirty="0">
                <a:solidFill>
                  <a:srgbClr val="FFFFFF">
                    <a:alpha val="80000"/>
                  </a:srgbClr>
                </a:solidFill>
                <a:latin typeface="Poppins Bold"/>
                <a:ea typeface="Poppins Bold"/>
                <a:cs typeface="Poppins Bold"/>
                <a:sym typeface="Poppins Bold"/>
              </a:rPr>
              <a:t>Es</a:t>
            </a:r>
            <a:r>
              <a:rPr lang="en-US" sz="2282" b="1" dirty="0">
                <a:solidFill>
                  <a:srgbClr val="FFFFFF">
                    <a:alpha val="80000"/>
                  </a:srgbClr>
                </a:solidFill>
                <a:latin typeface="Poppins Bold"/>
                <a:ea typeface="Poppins Bold"/>
                <a:cs typeface="Poppins Bold"/>
                <a:sym typeface="Poppins Bold"/>
              </a:rPr>
              <a:t>tim</a:t>
            </a:r>
            <a:r>
              <a:rPr lang="en-US" sz="2282" b="1" u="none" strike="noStrike" dirty="0">
                <a:solidFill>
                  <a:srgbClr val="FFFFFF">
                    <a:alpha val="80000"/>
                  </a:srgbClr>
                </a:solidFill>
                <a:latin typeface="Poppins Bold"/>
                <a:ea typeface="Poppins Bold"/>
                <a:cs typeface="Poppins Bold"/>
                <a:sym typeface="Poppins Bold"/>
              </a:rPr>
              <a:t>at</a:t>
            </a:r>
            <a:r>
              <a:rPr lang="en-US" sz="2282" b="1" dirty="0">
                <a:solidFill>
                  <a:srgbClr val="FFFFFF">
                    <a:alpha val="80000"/>
                  </a:srgbClr>
                </a:solidFill>
                <a:latin typeface="Poppins Bold"/>
                <a:ea typeface="Poppins Bold"/>
                <a:cs typeface="Poppins Bold"/>
                <a:sym typeface="Poppins Bold"/>
              </a:rPr>
              <a:t>ed </a:t>
            </a:r>
            <a:r>
              <a:rPr lang="en-US" sz="2282" b="1" u="none" strike="noStrike" dirty="0">
                <a:solidFill>
                  <a:srgbClr val="FFFFFF">
                    <a:alpha val="80000"/>
                  </a:srgbClr>
                </a:solidFill>
                <a:latin typeface="Poppins Bold"/>
                <a:ea typeface="Poppins Bold"/>
                <a:cs typeface="Poppins Bold"/>
                <a:sym typeface="Poppins Bold"/>
              </a:rPr>
              <a:t>Cos</a:t>
            </a:r>
            <a:r>
              <a:rPr lang="en-US" sz="2282" b="1" dirty="0">
                <a:solidFill>
                  <a:srgbClr val="FFFFFF">
                    <a:alpha val="80000"/>
                  </a:srgbClr>
                </a:solidFill>
                <a:latin typeface="Poppins Bold"/>
                <a:ea typeface="Poppins Bold"/>
                <a:cs typeface="Poppins Bold"/>
                <a:sym typeface="Poppins Bold"/>
              </a:rPr>
              <a:t>t</a:t>
            </a:r>
            <a:r>
              <a:rPr lang="en-US" sz="2282" b="1" u="none" strike="noStrike" dirty="0">
                <a:solidFill>
                  <a:srgbClr val="FFFFFF">
                    <a:alpha val="80000"/>
                  </a:srgbClr>
                </a:solidFill>
                <a:latin typeface="Poppins Bold"/>
                <a:ea typeface="Poppins Bold"/>
                <a:cs typeface="Poppins Bold"/>
                <a:sym typeface="Poppins Bold"/>
              </a:rPr>
              <a:t>s</a:t>
            </a:r>
          </a:p>
          <a:p>
            <a:pPr marL="0" lvl="0" indent="0" algn="ctr">
              <a:lnSpc>
                <a:spcPts val="3880"/>
              </a:lnSpc>
              <a:spcBef>
                <a:spcPct val="0"/>
              </a:spcBef>
            </a:pPr>
            <a:endParaRPr lang="en-US" sz="2282" b="1" u="none" strike="noStrike" dirty="0">
              <a:solidFill>
                <a:srgbClr val="FFFFFF">
                  <a:alpha val="80000"/>
                </a:srgbClr>
              </a:solidFill>
              <a:latin typeface="Poppins Bold"/>
              <a:ea typeface="Poppins Bold"/>
              <a:cs typeface="Poppins Bold"/>
              <a:sym typeface="Poppins Bold"/>
            </a:endParaRPr>
          </a:p>
          <a:p>
            <a:pPr algn="just">
              <a:lnSpc>
                <a:spcPts val="3880"/>
              </a:lnSpc>
            </a:pPr>
            <a:r>
              <a:rPr lang="en-US" sz="2282" b="1" u="none" strike="noStrike" dirty="0">
                <a:solidFill>
                  <a:srgbClr val="FFFFFF">
                    <a:alpha val="80000"/>
                  </a:srgbClr>
                </a:solidFill>
                <a:latin typeface="Poppins Bold"/>
                <a:ea typeface="Poppins Bold"/>
                <a:cs typeface="Poppins Bold"/>
                <a:sym typeface="Poppins Bold"/>
              </a:rPr>
              <a:t> 1. P</a:t>
            </a:r>
            <a:r>
              <a:rPr lang="en-US" sz="2282" b="1" dirty="0">
                <a:solidFill>
                  <a:srgbClr val="FFFFFF">
                    <a:alpha val="80000"/>
                  </a:srgbClr>
                </a:solidFill>
                <a:latin typeface="Poppins Bold"/>
                <a:ea typeface="Poppins Bold"/>
                <a:cs typeface="Poppins Bold"/>
                <a:sym typeface="Poppins Bold"/>
              </a:rPr>
              <a:t>eo</a:t>
            </a:r>
            <a:r>
              <a:rPr lang="en-US" sz="2282" b="1" u="none" strike="noStrike" dirty="0">
                <a:solidFill>
                  <a:srgbClr val="FFFFFF">
                    <a:alpha val="80000"/>
                  </a:srgbClr>
                </a:solidFill>
                <a:latin typeface="Poppins Bold"/>
                <a:ea typeface="Poppins Bold"/>
                <a:cs typeface="Poppins Bold"/>
                <a:sym typeface="Poppins Bold"/>
              </a:rPr>
              <a:t>ple</a:t>
            </a:r>
            <a:r>
              <a:rPr lang="en-US" sz="2282" b="1" dirty="0">
                <a:solidFill>
                  <a:srgbClr val="FFFFFF">
                    <a:alpha val="80000"/>
                  </a:srgbClr>
                </a:solidFill>
                <a:latin typeface="Poppins Bold"/>
                <a:ea typeface="Poppins Bold"/>
                <a:cs typeface="Poppins Bold"/>
                <a:sym typeface="Poppins Bold"/>
              </a:rPr>
              <a:t> and </a:t>
            </a:r>
            <a:r>
              <a:rPr lang="en-US" sz="2282" b="1" u="none" strike="noStrike" dirty="0">
                <a:solidFill>
                  <a:srgbClr val="FFFFFF">
                    <a:alpha val="80000"/>
                  </a:srgbClr>
                </a:solidFill>
                <a:latin typeface="Poppins Bold"/>
                <a:ea typeface="Poppins Bold"/>
                <a:cs typeface="Poppins Bold"/>
                <a:sym typeface="Poppins Bold"/>
              </a:rPr>
              <a:t>Proce</a:t>
            </a:r>
            <a:r>
              <a:rPr lang="en-US" sz="2282" b="1" dirty="0">
                <a:solidFill>
                  <a:srgbClr val="FFFFFF">
                    <a:alpha val="80000"/>
                  </a:srgbClr>
                </a:solidFill>
                <a:latin typeface="Poppins Bold"/>
                <a:ea typeface="Poppins Bold"/>
                <a:cs typeface="Poppins Bold"/>
                <a:sym typeface="Poppins Bold"/>
              </a:rPr>
              <a:t>s</a:t>
            </a:r>
            <a:r>
              <a:rPr lang="en-US" sz="2282" b="1" u="none" strike="noStrike" dirty="0">
                <a:solidFill>
                  <a:srgbClr val="FFFFFF">
                    <a:alpha val="80000"/>
                  </a:srgbClr>
                </a:solidFill>
                <a:latin typeface="Poppins Bold"/>
                <a:ea typeface="Poppins Bold"/>
                <a:cs typeface="Poppins Bold"/>
                <a:sym typeface="Poppins Bold"/>
              </a:rPr>
              <a:t>s:</a:t>
            </a:r>
          </a:p>
          <a:p>
            <a:pPr marL="492851" lvl="1" indent="-246426" algn="just">
              <a:lnSpc>
                <a:spcPts val="3880"/>
              </a:lnSpc>
              <a:buFont typeface="Arial"/>
              <a:buChar char="•"/>
            </a:pPr>
            <a:r>
              <a:rPr lang="en-US" sz="2282" b="1" u="none" strike="noStrike" dirty="0">
                <a:solidFill>
                  <a:srgbClr val="FFFFFF">
                    <a:alpha val="80000"/>
                  </a:srgbClr>
                </a:solidFill>
                <a:latin typeface="Poppins Bold"/>
                <a:ea typeface="Poppins Bold"/>
                <a:cs typeface="Poppins Bold"/>
                <a:sym typeface="Poppins Bold"/>
              </a:rPr>
              <a:t> St</a:t>
            </a:r>
            <a:r>
              <a:rPr lang="en-US" sz="2282" b="1" dirty="0">
                <a:solidFill>
                  <a:srgbClr val="FFFFFF">
                    <a:alpha val="80000"/>
                  </a:srgbClr>
                </a:solidFill>
                <a:latin typeface="Poppins Bold"/>
                <a:ea typeface="Poppins Bold"/>
                <a:cs typeface="Poppins Bold"/>
                <a:sym typeface="Poppins Bold"/>
              </a:rPr>
              <a:t>a</a:t>
            </a:r>
            <a:r>
              <a:rPr lang="en-US" sz="2282" b="1" u="none" strike="noStrike" dirty="0">
                <a:solidFill>
                  <a:srgbClr val="FFFFFF">
                    <a:alpha val="80000"/>
                  </a:srgbClr>
                </a:solidFill>
                <a:latin typeface="Poppins Bold"/>
                <a:ea typeface="Poppins Bold"/>
                <a:cs typeface="Poppins Bold"/>
                <a:sym typeface="Poppins Bold"/>
              </a:rPr>
              <a:t>ff </a:t>
            </a:r>
            <a:r>
              <a:rPr lang="en-US" sz="2282" b="1" dirty="0">
                <a:solidFill>
                  <a:srgbClr val="FFFFFF">
                    <a:alpha val="80000"/>
                  </a:srgbClr>
                </a:solidFill>
                <a:latin typeface="Poppins Bold"/>
                <a:ea typeface="Poppins Bold"/>
                <a:cs typeface="Poppins Bold"/>
                <a:sym typeface="Poppins Bold"/>
              </a:rPr>
              <a:t>t</a:t>
            </a:r>
            <a:r>
              <a:rPr lang="en-US" sz="2282" b="1" u="none" strike="noStrike" dirty="0">
                <a:solidFill>
                  <a:srgbClr val="FFFFFF">
                    <a:alpha val="80000"/>
                  </a:srgbClr>
                </a:solidFill>
                <a:latin typeface="Poppins Bold"/>
                <a:ea typeface="Poppins Bold"/>
                <a:cs typeface="Poppins Bold"/>
                <a:sym typeface="Poppins Bold"/>
              </a:rPr>
              <a:t>rain</a:t>
            </a:r>
            <a:r>
              <a:rPr lang="en-US" sz="2282" b="1" dirty="0">
                <a:solidFill>
                  <a:srgbClr val="FFFFFF">
                    <a:alpha val="80000"/>
                  </a:srgbClr>
                </a:solidFill>
                <a:latin typeface="Poppins Bold"/>
                <a:ea typeface="Poppins Bold"/>
                <a:cs typeface="Poppins Bold"/>
                <a:sym typeface="Poppins Bold"/>
              </a:rPr>
              <a:t>i</a:t>
            </a:r>
            <a:r>
              <a:rPr lang="en-US" sz="2282" b="1" u="none" strike="noStrike" dirty="0">
                <a:solidFill>
                  <a:srgbClr val="FFFFFF">
                    <a:alpha val="80000"/>
                  </a:srgbClr>
                </a:solidFill>
                <a:latin typeface="Poppins Bold"/>
                <a:ea typeface="Poppins Bold"/>
                <a:cs typeface="Poppins Bold"/>
                <a:sym typeface="Poppins Bold"/>
              </a:rPr>
              <a:t>ng </a:t>
            </a:r>
            <a:r>
              <a:rPr lang="en-US" sz="2282" b="1" dirty="0">
                <a:solidFill>
                  <a:srgbClr val="FFFFFF">
                    <a:alpha val="80000"/>
                  </a:srgbClr>
                </a:solidFill>
                <a:latin typeface="Poppins Bold"/>
                <a:ea typeface="Poppins Bold"/>
                <a:cs typeface="Poppins Bold"/>
                <a:sym typeface="Poppins Bold"/>
              </a:rPr>
              <a:t>on </a:t>
            </a:r>
            <a:r>
              <a:rPr lang="en-US" sz="2282" b="1" u="none" strike="noStrike" dirty="0">
                <a:solidFill>
                  <a:srgbClr val="FFFFFF">
                    <a:alpha val="80000"/>
                  </a:srgbClr>
                </a:solidFill>
                <a:latin typeface="Poppins Bold"/>
                <a:ea typeface="Poppins Bold"/>
                <a:cs typeface="Poppins Bold"/>
                <a:sym typeface="Poppins Bold"/>
              </a:rPr>
              <a:t>monit</a:t>
            </a:r>
            <a:r>
              <a:rPr lang="en-US" sz="2282" b="1" dirty="0">
                <a:solidFill>
                  <a:srgbClr val="FFFFFF">
                    <a:alpha val="80000"/>
                  </a:srgbClr>
                </a:solidFill>
                <a:latin typeface="Poppins Bold"/>
                <a:ea typeface="Poppins Bold"/>
                <a:cs typeface="Poppins Bold"/>
                <a:sym typeface="Poppins Bold"/>
              </a:rPr>
              <a:t>ori</a:t>
            </a:r>
            <a:r>
              <a:rPr lang="en-US" sz="2282" b="1" u="none" strike="noStrike" dirty="0">
                <a:solidFill>
                  <a:srgbClr val="FFFFFF">
                    <a:alpha val="80000"/>
                  </a:srgbClr>
                </a:solidFill>
                <a:latin typeface="Poppins Bold"/>
                <a:ea typeface="Poppins Bold"/>
                <a:cs typeface="Poppins Bold"/>
                <a:sym typeface="Poppins Bold"/>
              </a:rPr>
              <a:t>n</a:t>
            </a:r>
            <a:r>
              <a:rPr lang="en-US" sz="2282" b="1" dirty="0">
                <a:solidFill>
                  <a:srgbClr val="FFFFFF">
                    <a:alpha val="80000"/>
                  </a:srgbClr>
                </a:solidFill>
                <a:latin typeface="Poppins Bold"/>
                <a:ea typeface="Poppins Bold"/>
                <a:cs typeface="Poppins Bold"/>
                <a:sym typeface="Poppins Bold"/>
              </a:rPr>
              <a:t>g</a:t>
            </a:r>
            <a:r>
              <a:rPr lang="en-US" sz="2282" b="1" u="none" strike="noStrike" dirty="0">
                <a:solidFill>
                  <a:srgbClr val="FFFFFF">
                    <a:alpha val="80000"/>
                  </a:srgbClr>
                </a:solidFill>
                <a:latin typeface="Poppins Bold"/>
                <a:ea typeface="Poppins Bold"/>
                <a:cs typeface="Poppins Bold"/>
                <a:sym typeface="Poppins Bold"/>
              </a:rPr>
              <a:t> sys</a:t>
            </a:r>
            <a:r>
              <a:rPr lang="en-US" sz="2282" b="1" dirty="0">
                <a:solidFill>
                  <a:srgbClr val="FFFFFF">
                    <a:alpha val="80000"/>
                  </a:srgbClr>
                </a:solidFill>
                <a:latin typeface="Poppins Bold"/>
                <a:ea typeface="Poppins Bold"/>
                <a:cs typeface="Poppins Bold"/>
                <a:sym typeface="Poppins Bold"/>
              </a:rPr>
              <a:t>t</a:t>
            </a:r>
            <a:r>
              <a:rPr lang="en-US" sz="2282" b="1" u="none" strike="noStrike" dirty="0">
                <a:solidFill>
                  <a:srgbClr val="FFFFFF">
                    <a:alpha val="80000"/>
                  </a:srgbClr>
                </a:solidFill>
                <a:latin typeface="Poppins Bold"/>
                <a:ea typeface="Poppins Bold"/>
                <a:cs typeface="Poppins Bold"/>
                <a:sym typeface="Poppins Bold"/>
              </a:rPr>
              <a:t>em</a:t>
            </a:r>
          </a:p>
          <a:p>
            <a:pPr marL="492851" lvl="1" indent="-246426" algn="just">
              <a:lnSpc>
                <a:spcPts val="3880"/>
              </a:lnSpc>
              <a:buFont typeface="Arial"/>
              <a:buChar char="•"/>
            </a:pPr>
            <a:r>
              <a:rPr lang="en-US" sz="2282" b="1" u="none" strike="noStrike" dirty="0">
                <a:solidFill>
                  <a:srgbClr val="FFFFFF">
                    <a:alpha val="80000"/>
                  </a:srgbClr>
                </a:solidFill>
                <a:latin typeface="Poppins Bold"/>
                <a:ea typeface="Poppins Bold"/>
                <a:cs typeface="Poppins Bold"/>
                <a:sym typeface="Poppins Bold"/>
              </a:rPr>
              <a:t>New</a:t>
            </a:r>
            <a:r>
              <a:rPr lang="en-US" sz="2282" b="1" dirty="0">
                <a:solidFill>
                  <a:srgbClr val="FFFFFF">
                    <a:alpha val="80000"/>
                  </a:srgbClr>
                </a:solidFill>
                <a:latin typeface="Poppins Bold"/>
                <a:ea typeface="Poppins Bold"/>
                <a:cs typeface="Poppins Bold"/>
                <a:sym typeface="Poppins Bold"/>
              </a:rPr>
              <a:t> </a:t>
            </a:r>
            <a:r>
              <a:rPr lang="en-US" sz="2282" b="1" u="none" strike="noStrike" dirty="0">
                <a:solidFill>
                  <a:srgbClr val="FFFFFF">
                    <a:alpha val="80000"/>
                  </a:srgbClr>
                </a:solidFill>
                <a:latin typeface="Poppins Bold"/>
                <a:ea typeface="Poppins Bold"/>
                <a:cs typeface="Poppins Bold"/>
                <a:sym typeface="Poppins Bold"/>
              </a:rPr>
              <a:t>p</a:t>
            </a:r>
            <a:r>
              <a:rPr lang="en-US" sz="2282" b="1" dirty="0">
                <a:solidFill>
                  <a:srgbClr val="FFFFFF">
                    <a:alpha val="80000"/>
                  </a:srgbClr>
                </a:solidFill>
                <a:latin typeface="Poppins Bold"/>
                <a:ea typeface="Poppins Bold"/>
                <a:cs typeface="Poppins Bold"/>
                <a:sym typeface="Poppins Bold"/>
              </a:rPr>
              <a:t>ro</a:t>
            </a:r>
            <a:r>
              <a:rPr lang="en-US" sz="2282" b="1" u="none" strike="noStrike" dirty="0">
                <a:solidFill>
                  <a:srgbClr val="FFFFFF">
                    <a:alpha val="80000"/>
                  </a:srgbClr>
                </a:solidFill>
                <a:latin typeface="Poppins Bold"/>
                <a:ea typeface="Poppins Bold"/>
                <a:cs typeface="Poppins Bold"/>
                <a:sym typeface="Poppins Bold"/>
              </a:rPr>
              <a:t>ce</a:t>
            </a:r>
            <a:r>
              <a:rPr lang="en-US" sz="2282" b="1" dirty="0">
                <a:solidFill>
                  <a:srgbClr val="FFFFFF">
                    <a:alpha val="80000"/>
                  </a:srgbClr>
                </a:solidFill>
                <a:latin typeface="Poppins Bold"/>
                <a:ea typeface="Poppins Bold"/>
                <a:cs typeface="Poppins Bold"/>
                <a:sym typeface="Poppins Bold"/>
              </a:rPr>
              <a:t>ss </a:t>
            </a:r>
            <a:r>
              <a:rPr lang="en-US" sz="2282" b="1" u="none" strike="noStrike" dirty="0">
                <a:solidFill>
                  <a:srgbClr val="FFFFFF">
                    <a:alpha val="80000"/>
                  </a:srgbClr>
                </a:solidFill>
                <a:latin typeface="Poppins Bold"/>
                <a:ea typeface="Poppins Bold"/>
                <a:cs typeface="Poppins Bold"/>
                <a:sym typeface="Poppins Bold"/>
              </a:rPr>
              <a:t>f</a:t>
            </a:r>
            <a:r>
              <a:rPr lang="en-US" sz="2282" b="1" dirty="0">
                <a:solidFill>
                  <a:srgbClr val="FFFFFF">
                    <a:alpha val="80000"/>
                  </a:srgbClr>
                </a:solidFill>
                <a:latin typeface="Poppins Bold"/>
                <a:ea typeface="Poppins Bold"/>
                <a:cs typeface="Poppins Bold"/>
                <a:sym typeface="Poppins Bold"/>
              </a:rPr>
              <a:t>or </a:t>
            </a:r>
            <a:r>
              <a:rPr lang="en-US" sz="2282" b="1" u="none" strike="noStrike" dirty="0">
                <a:solidFill>
                  <a:srgbClr val="FFFFFF">
                    <a:alpha val="80000"/>
                  </a:srgbClr>
                </a:solidFill>
                <a:latin typeface="Poppins Bold"/>
                <a:ea typeface="Poppins Bold"/>
                <a:cs typeface="Poppins Bold"/>
                <a:sym typeface="Poppins Bold"/>
              </a:rPr>
              <a:t>5-</a:t>
            </a:r>
            <a:r>
              <a:rPr lang="en-US" sz="2282" b="1" dirty="0">
                <a:solidFill>
                  <a:srgbClr val="FFFFFF">
                    <a:alpha val="80000"/>
                  </a:srgbClr>
                </a:solidFill>
                <a:latin typeface="Poppins Bold"/>
                <a:ea typeface="Poppins Bold"/>
                <a:cs typeface="Poppins Bold"/>
                <a:sym typeface="Poppins Bold"/>
              </a:rPr>
              <a:t>m</a:t>
            </a:r>
            <a:r>
              <a:rPr lang="en-US" sz="2282" b="1" u="none" strike="noStrike" dirty="0">
                <a:solidFill>
                  <a:srgbClr val="FFFFFF">
                    <a:alpha val="80000"/>
                  </a:srgbClr>
                </a:solidFill>
                <a:latin typeface="Poppins Bold"/>
                <a:ea typeface="Poppins Bold"/>
                <a:cs typeface="Poppins Bold"/>
                <a:sym typeface="Poppins Bold"/>
              </a:rPr>
              <a:t>inu</a:t>
            </a:r>
            <a:r>
              <a:rPr lang="en-US" sz="2282" b="1" dirty="0">
                <a:solidFill>
                  <a:srgbClr val="FFFFFF">
                    <a:alpha val="80000"/>
                  </a:srgbClr>
                </a:solidFill>
                <a:latin typeface="Poppins Bold"/>
                <a:ea typeface="Poppins Bold"/>
                <a:cs typeface="Poppins Bold"/>
                <a:sym typeface="Poppins Bold"/>
              </a:rPr>
              <a:t>t</a:t>
            </a:r>
            <a:r>
              <a:rPr lang="en-US" sz="2282" b="1" u="none" strike="noStrike" dirty="0">
                <a:solidFill>
                  <a:srgbClr val="FFFFFF">
                    <a:alpha val="80000"/>
                  </a:srgbClr>
                </a:solidFill>
                <a:latin typeface="Poppins Bold"/>
                <a:ea typeface="Poppins Bold"/>
                <a:cs typeface="Poppins Bold"/>
                <a:sym typeface="Poppins Bold"/>
              </a:rPr>
              <a:t>e</a:t>
            </a:r>
            <a:r>
              <a:rPr lang="en-US" sz="2282" b="1" dirty="0">
                <a:solidFill>
                  <a:srgbClr val="FFFFFF">
                    <a:alpha val="80000"/>
                  </a:srgbClr>
                </a:solidFill>
                <a:latin typeface="Poppins Bold"/>
                <a:ea typeface="Poppins Bold"/>
                <a:cs typeface="Poppins Bold"/>
                <a:sym typeface="Poppins Bold"/>
              </a:rPr>
              <a:t> </a:t>
            </a:r>
            <a:r>
              <a:rPr lang="en-US" sz="2282" b="1" u="none" strike="noStrike" dirty="0">
                <a:solidFill>
                  <a:srgbClr val="FFFFFF">
                    <a:alpha val="80000"/>
                  </a:srgbClr>
                </a:solidFill>
                <a:latin typeface="Poppins Bold"/>
                <a:ea typeface="Poppins Bold"/>
                <a:cs typeface="Poppins Bold"/>
                <a:sym typeface="Poppins Bold"/>
              </a:rPr>
              <a:t>l</a:t>
            </a:r>
            <a:r>
              <a:rPr lang="en-US" sz="2282" b="1" dirty="0">
                <a:solidFill>
                  <a:srgbClr val="FFFFFF">
                    <a:alpha val="80000"/>
                  </a:srgbClr>
                </a:solidFill>
                <a:latin typeface="Poppins Bold"/>
                <a:ea typeface="Poppins Bold"/>
                <a:cs typeface="Poppins Bold"/>
                <a:sym typeface="Poppins Bold"/>
              </a:rPr>
              <a:t>ive u</a:t>
            </a:r>
            <a:r>
              <a:rPr lang="en-US" sz="2282" b="1" u="none" strike="noStrike" dirty="0">
                <a:solidFill>
                  <a:srgbClr val="FFFFFF">
                    <a:alpha val="80000"/>
                  </a:srgbClr>
                </a:solidFill>
                <a:latin typeface="Poppins Bold"/>
                <a:ea typeface="Poppins Bold"/>
                <a:cs typeface="Poppins Bold"/>
                <a:sym typeface="Poppins Bold"/>
              </a:rPr>
              <a:t>p</a:t>
            </a:r>
            <a:r>
              <a:rPr lang="en-US" sz="2282" b="1" dirty="0">
                <a:solidFill>
                  <a:srgbClr val="FFFFFF">
                    <a:alpha val="80000"/>
                  </a:srgbClr>
                </a:solidFill>
                <a:latin typeface="Poppins Bold"/>
                <a:ea typeface="Poppins Bold"/>
                <a:cs typeface="Poppins Bold"/>
                <a:sym typeface="Poppins Bold"/>
              </a:rPr>
              <a:t>d</a:t>
            </a:r>
            <a:r>
              <a:rPr lang="en-US" sz="2282" b="1" u="none" strike="noStrike" dirty="0">
                <a:solidFill>
                  <a:srgbClr val="FFFFFF">
                    <a:alpha val="80000"/>
                  </a:srgbClr>
                </a:solidFill>
                <a:latin typeface="Poppins Bold"/>
                <a:ea typeface="Poppins Bold"/>
                <a:cs typeface="Poppins Bold"/>
                <a:sym typeface="Poppins Bold"/>
              </a:rPr>
              <a:t>a</a:t>
            </a:r>
            <a:r>
              <a:rPr lang="en-US" sz="2282" b="1" dirty="0">
                <a:solidFill>
                  <a:srgbClr val="FFFFFF">
                    <a:alpha val="80000"/>
                  </a:srgbClr>
                </a:solidFill>
                <a:latin typeface="Poppins Bold"/>
                <a:ea typeface="Poppins Bold"/>
                <a:cs typeface="Poppins Bold"/>
                <a:sym typeface="Poppins Bold"/>
              </a:rPr>
              <a:t>t</a:t>
            </a:r>
            <a:r>
              <a:rPr lang="en-US" sz="2282" b="1" u="none" strike="noStrike" dirty="0">
                <a:solidFill>
                  <a:srgbClr val="FFFFFF">
                    <a:alpha val="80000"/>
                  </a:srgbClr>
                </a:solidFill>
                <a:latin typeface="Poppins Bold"/>
                <a:ea typeface="Poppins Bold"/>
                <a:cs typeface="Poppins Bold"/>
                <a:sym typeface="Poppins Bold"/>
              </a:rPr>
              <a:t>e</a:t>
            </a:r>
            <a:r>
              <a:rPr lang="en-US" sz="2282" b="1" dirty="0">
                <a:solidFill>
                  <a:srgbClr val="FFFFFF">
                    <a:alpha val="80000"/>
                  </a:srgbClr>
                </a:solidFill>
                <a:latin typeface="Poppins Bold"/>
                <a:ea typeface="Poppins Bold"/>
                <a:cs typeface="Poppins Bold"/>
                <a:sym typeface="Poppins Bold"/>
              </a:rPr>
              <a:t>s</a:t>
            </a:r>
          </a:p>
          <a:p>
            <a:pPr marL="492851" lvl="1" indent="-246426" algn="just">
              <a:lnSpc>
                <a:spcPts val="3880"/>
              </a:lnSpc>
              <a:buFont typeface="Arial"/>
              <a:buChar char="•"/>
            </a:pPr>
            <a:r>
              <a:rPr lang="en-US" sz="2282" b="1" u="none" strike="noStrike" dirty="0">
                <a:solidFill>
                  <a:srgbClr val="FFFFFF">
                    <a:alpha val="80000"/>
                  </a:srgbClr>
                </a:solidFill>
                <a:latin typeface="Poppins Bold"/>
                <a:ea typeface="Poppins Bold"/>
                <a:cs typeface="Poppins Bold"/>
                <a:sym typeface="Poppins Bold"/>
              </a:rPr>
              <a:t>Regu</a:t>
            </a:r>
            <a:r>
              <a:rPr lang="en-US" sz="2282" b="1" dirty="0">
                <a:solidFill>
                  <a:srgbClr val="FFFFFF">
                    <a:alpha val="80000"/>
                  </a:srgbClr>
                </a:solidFill>
                <a:latin typeface="Poppins Bold"/>
                <a:ea typeface="Poppins Bold"/>
                <a:cs typeface="Poppins Bold"/>
                <a:sym typeface="Poppins Bold"/>
              </a:rPr>
              <a:t>l</a:t>
            </a:r>
            <a:r>
              <a:rPr lang="en-US" sz="2282" b="1" u="none" strike="noStrike" dirty="0">
                <a:solidFill>
                  <a:srgbClr val="FFFFFF">
                    <a:alpha val="80000"/>
                  </a:srgbClr>
                </a:solidFill>
                <a:latin typeface="Poppins Bold"/>
                <a:ea typeface="Poppins Bold"/>
                <a:cs typeface="Poppins Bold"/>
                <a:sym typeface="Poppins Bold"/>
              </a:rPr>
              <a:t>ar</a:t>
            </a:r>
            <a:r>
              <a:rPr lang="en-US" sz="2282" b="1" dirty="0">
                <a:solidFill>
                  <a:srgbClr val="FFFFFF">
                    <a:alpha val="80000"/>
                  </a:srgbClr>
                </a:solidFill>
                <a:latin typeface="Poppins Bold"/>
                <a:ea typeface="Poppins Bold"/>
                <a:cs typeface="Poppins Bold"/>
                <a:sym typeface="Poppins Bold"/>
              </a:rPr>
              <a:t> </a:t>
            </a:r>
            <a:r>
              <a:rPr lang="en-US" sz="2282" b="1" u="none" strike="noStrike" dirty="0">
                <a:solidFill>
                  <a:srgbClr val="FFFFFF">
                    <a:alpha val="80000"/>
                  </a:srgbClr>
                </a:solidFill>
                <a:latin typeface="Poppins Bold"/>
                <a:ea typeface="Poppins Bold"/>
                <a:cs typeface="Poppins Bold"/>
                <a:sym typeface="Poppins Bold"/>
              </a:rPr>
              <a:t>sys</a:t>
            </a:r>
            <a:r>
              <a:rPr lang="en-US" sz="2282" b="1" dirty="0">
                <a:solidFill>
                  <a:srgbClr val="FFFFFF">
                    <a:alpha val="80000"/>
                  </a:srgbClr>
                </a:solidFill>
                <a:latin typeface="Poppins Bold"/>
                <a:ea typeface="Poppins Bold"/>
                <a:cs typeface="Poppins Bold"/>
                <a:sym typeface="Poppins Bold"/>
              </a:rPr>
              <a:t>t</a:t>
            </a:r>
            <a:r>
              <a:rPr lang="en-US" sz="2282" b="1" u="none" strike="noStrike" dirty="0">
                <a:solidFill>
                  <a:srgbClr val="FFFFFF">
                    <a:alpha val="80000"/>
                  </a:srgbClr>
                </a:solidFill>
                <a:latin typeface="Poppins Bold"/>
                <a:ea typeface="Poppins Bold"/>
                <a:cs typeface="Poppins Bold"/>
                <a:sym typeface="Poppins Bold"/>
              </a:rPr>
              <a:t>em</a:t>
            </a:r>
            <a:r>
              <a:rPr lang="en-US" sz="2282" b="1" dirty="0">
                <a:solidFill>
                  <a:srgbClr val="FFFFFF">
                    <a:alpha val="80000"/>
                  </a:srgbClr>
                </a:solidFill>
                <a:latin typeface="Poppins Bold"/>
                <a:ea typeface="Poppins Bold"/>
                <a:cs typeface="Poppins Bold"/>
                <a:sym typeface="Poppins Bold"/>
              </a:rPr>
              <a:t> p</a:t>
            </a:r>
            <a:r>
              <a:rPr lang="en-US" sz="2282" b="1" u="none" strike="noStrike" dirty="0">
                <a:solidFill>
                  <a:srgbClr val="FFFFFF">
                    <a:alpha val="80000"/>
                  </a:srgbClr>
                </a:solidFill>
                <a:latin typeface="Poppins Bold"/>
                <a:ea typeface="Poppins Bold"/>
                <a:cs typeface="Poppins Bold"/>
                <a:sym typeface="Poppins Bold"/>
              </a:rPr>
              <a:t>erform</a:t>
            </a:r>
            <a:r>
              <a:rPr lang="en-US" sz="2282" b="1" dirty="0">
                <a:solidFill>
                  <a:srgbClr val="FFFFFF">
                    <a:alpha val="80000"/>
                  </a:srgbClr>
                </a:solidFill>
                <a:latin typeface="Poppins Bold"/>
                <a:ea typeface="Poppins Bold"/>
                <a:cs typeface="Poppins Bold"/>
                <a:sym typeface="Poppins Bold"/>
              </a:rPr>
              <a:t>an</a:t>
            </a:r>
            <a:r>
              <a:rPr lang="en-US" sz="2282" b="1" u="none" strike="noStrike" dirty="0">
                <a:solidFill>
                  <a:srgbClr val="FFFFFF">
                    <a:alpha val="80000"/>
                  </a:srgbClr>
                </a:solidFill>
                <a:latin typeface="Poppins Bold"/>
                <a:ea typeface="Poppins Bold"/>
                <a:cs typeface="Poppins Bold"/>
                <a:sym typeface="Poppins Bold"/>
              </a:rPr>
              <a:t>ce</a:t>
            </a:r>
            <a:r>
              <a:rPr lang="en-US" sz="2282" b="1" dirty="0">
                <a:solidFill>
                  <a:srgbClr val="FFFFFF">
                    <a:alpha val="80000"/>
                  </a:srgbClr>
                </a:solidFill>
                <a:latin typeface="Poppins Bold"/>
                <a:ea typeface="Poppins Bold"/>
                <a:cs typeface="Poppins Bold"/>
                <a:sym typeface="Poppins Bold"/>
              </a:rPr>
              <a:t> </a:t>
            </a:r>
            <a:r>
              <a:rPr lang="en-US" sz="2282" b="1" u="none" strike="noStrike" dirty="0">
                <a:solidFill>
                  <a:srgbClr val="FFFFFF">
                    <a:alpha val="80000"/>
                  </a:srgbClr>
                </a:solidFill>
                <a:latin typeface="Poppins Bold"/>
                <a:ea typeface="Poppins Bold"/>
                <a:cs typeface="Poppins Bold"/>
                <a:sym typeface="Poppins Bold"/>
              </a:rPr>
              <a:t>checks</a:t>
            </a:r>
          </a:p>
          <a:p>
            <a:pPr algn="just">
              <a:lnSpc>
                <a:spcPts val="3880"/>
              </a:lnSpc>
            </a:pPr>
            <a:r>
              <a:rPr lang="en-US" sz="2282" b="1" u="none" strike="noStrike" dirty="0">
                <a:solidFill>
                  <a:srgbClr val="FFFFFF">
                    <a:alpha val="80000"/>
                  </a:srgbClr>
                </a:solidFill>
                <a:latin typeface="Poppins Bold"/>
                <a:ea typeface="Poppins Bold"/>
                <a:cs typeface="Poppins Bold"/>
                <a:sym typeface="Poppins Bold"/>
              </a:rPr>
              <a:t>2. Technolo</a:t>
            </a:r>
            <a:r>
              <a:rPr lang="en-US" sz="2282" b="1" dirty="0">
                <a:solidFill>
                  <a:srgbClr val="FFFFFF">
                    <a:alpha val="80000"/>
                  </a:srgbClr>
                </a:solidFill>
                <a:latin typeface="Poppins Bold"/>
                <a:ea typeface="Poppins Bold"/>
                <a:cs typeface="Poppins Bold"/>
                <a:sym typeface="Poppins Bold"/>
              </a:rPr>
              <a:t>gy</a:t>
            </a:r>
            <a:r>
              <a:rPr lang="en-US" sz="2282" b="1" u="none" strike="noStrike" dirty="0">
                <a:solidFill>
                  <a:srgbClr val="FFFFFF">
                    <a:alpha val="80000"/>
                  </a:srgbClr>
                </a:solidFill>
                <a:latin typeface="Poppins Bold"/>
                <a:ea typeface="Poppins Bold"/>
                <a:cs typeface="Poppins Bold"/>
                <a:sym typeface="Poppins Bold"/>
              </a:rPr>
              <a:t>:</a:t>
            </a:r>
          </a:p>
          <a:p>
            <a:pPr marL="492851" lvl="1" indent="-246426" algn="just">
              <a:lnSpc>
                <a:spcPts val="3880"/>
              </a:lnSpc>
              <a:buFont typeface="Arial"/>
              <a:buChar char="•"/>
            </a:pPr>
            <a:r>
              <a:rPr lang="en-US" sz="2282" b="1" u="none" strike="noStrike" dirty="0">
                <a:solidFill>
                  <a:srgbClr val="FFFFFF">
                    <a:alpha val="80000"/>
                  </a:srgbClr>
                </a:solidFill>
                <a:latin typeface="Poppins Bold"/>
                <a:ea typeface="Poppins Bold"/>
                <a:cs typeface="Poppins Bold"/>
                <a:sym typeface="Poppins Bold"/>
              </a:rPr>
              <a:t>Ca</a:t>
            </a:r>
            <a:r>
              <a:rPr lang="en-US" sz="2282" b="1" dirty="0">
                <a:solidFill>
                  <a:srgbClr val="FFFFFF">
                    <a:alpha val="80000"/>
                  </a:srgbClr>
                </a:solidFill>
                <a:latin typeface="Poppins Bold"/>
                <a:ea typeface="Poppins Bold"/>
                <a:cs typeface="Poppins Bold"/>
                <a:sym typeface="Poppins Bold"/>
              </a:rPr>
              <a:t>m</a:t>
            </a:r>
            <a:r>
              <a:rPr lang="en-US" sz="2282" b="1" u="none" strike="noStrike" dirty="0">
                <a:solidFill>
                  <a:srgbClr val="FFFFFF">
                    <a:alpha val="80000"/>
                  </a:srgbClr>
                </a:solidFill>
                <a:latin typeface="Poppins Bold"/>
                <a:ea typeface="Poppins Bold"/>
                <a:cs typeface="Poppins Bold"/>
                <a:sym typeface="Poppins Bold"/>
              </a:rPr>
              <a:t>era</a:t>
            </a:r>
            <a:r>
              <a:rPr lang="en-US" sz="2282" b="1" dirty="0">
                <a:solidFill>
                  <a:srgbClr val="FFFFFF">
                    <a:alpha val="80000"/>
                  </a:srgbClr>
                </a:solidFill>
                <a:latin typeface="Poppins Bold"/>
                <a:ea typeface="Poppins Bold"/>
                <a:cs typeface="Poppins Bold"/>
                <a:sym typeface="Poppins Bold"/>
              </a:rPr>
              <a:t> i</a:t>
            </a:r>
            <a:r>
              <a:rPr lang="en-US" sz="2282" b="1" u="none" strike="noStrike" dirty="0">
                <a:solidFill>
                  <a:srgbClr val="FFFFFF">
                    <a:alpha val="80000"/>
                  </a:srgbClr>
                </a:solidFill>
                <a:latin typeface="Poppins Bold"/>
                <a:ea typeface="Poppins Bold"/>
                <a:cs typeface="Poppins Bold"/>
                <a:sym typeface="Poppins Bold"/>
              </a:rPr>
              <a:t>n</a:t>
            </a:r>
            <a:r>
              <a:rPr lang="en-US" sz="2282" b="1" dirty="0">
                <a:solidFill>
                  <a:srgbClr val="FFFFFF">
                    <a:alpha val="80000"/>
                  </a:srgbClr>
                </a:solidFill>
                <a:latin typeface="Poppins Bold"/>
                <a:ea typeface="Poppins Bold"/>
                <a:cs typeface="Poppins Bold"/>
                <a:sym typeface="Poppins Bold"/>
              </a:rPr>
              <a:t>st</a:t>
            </a:r>
            <a:r>
              <a:rPr lang="en-US" sz="2282" b="1" u="none" strike="noStrike" dirty="0">
                <a:solidFill>
                  <a:srgbClr val="FFFFFF">
                    <a:alpha val="80000"/>
                  </a:srgbClr>
                </a:solidFill>
                <a:latin typeface="Poppins Bold"/>
                <a:ea typeface="Poppins Bold"/>
                <a:cs typeface="Poppins Bold"/>
                <a:sym typeface="Poppins Bold"/>
              </a:rPr>
              <a:t>allat</a:t>
            </a:r>
            <a:r>
              <a:rPr lang="en-US" sz="2282" b="1" dirty="0">
                <a:solidFill>
                  <a:srgbClr val="FFFFFF">
                    <a:alpha val="80000"/>
                  </a:srgbClr>
                </a:solidFill>
                <a:latin typeface="Poppins Bold"/>
                <a:ea typeface="Poppins Bold"/>
                <a:cs typeface="Poppins Bold"/>
                <a:sym typeface="Poppins Bold"/>
              </a:rPr>
              <a:t>i</a:t>
            </a:r>
            <a:r>
              <a:rPr lang="en-US" sz="2282" b="1" u="none" strike="noStrike" dirty="0">
                <a:solidFill>
                  <a:srgbClr val="FFFFFF">
                    <a:alpha val="80000"/>
                  </a:srgbClr>
                </a:solidFill>
                <a:latin typeface="Poppins Bold"/>
                <a:ea typeface="Poppins Bold"/>
                <a:cs typeface="Poppins Bold"/>
                <a:sym typeface="Poppins Bold"/>
              </a:rPr>
              <a:t>o</a:t>
            </a:r>
            <a:r>
              <a:rPr lang="en-US" sz="2282" b="1" dirty="0">
                <a:solidFill>
                  <a:srgbClr val="FFFFFF">
                    <a:alpha val="80000"/>
                  </a:srgbClr>
                </a:solidFill>
                <a:latin typeface="Poppins Bold"/>
                <a:ea typeface="Poppins Bold"/>
                <a:cs typeface="Poppins Bold"/>
                <a:sym typeface="Poppins Bold"/>
              </a:rPr>
              <a:t>n</a:t>
            </a:r>
          </a:p>
          <a:p>
            <a:pPr marL="492851" lvl="1" indent="-246426" algn="just">
              <a:lnSpc>
                <a:spcPts val="3880"/>
              </a:lnSpc>
              <a:buFont typeface="Arial"/>
              <a:buChar char="•"/>
            </a:pPr>
            <a:r>
              <a:rPr lang="en-US" sz="2282" b="1" u="none" strike="noStrike" dirty="0">
                <a:solidFill>
                  <a:srgbClr val="FFFFFF">
                    <a:alpha val="80000"/>
                  </a:srgbClr>
                </a:solidFill>
                <a:latin typeface="Poppins Bold"/>
                <a:ea typeface="Poppins Bold"/>
                <a:cs typeface="Poppins Bold"/>
                <a:sym typeface="Poppins Bold"/>
              </a:rPr>
              <a:t>Back</a:t>
            </a:r>
            <a:r>
              <a:rPr lang="en-US" sz="2282" b="1" dirty="0">
                <a:solidFill>
                  <a:srgbClr val="FFFFFF">
                    <a:alpha val="80000"/>
                  </a:srgbClr>
                </a:solidFill>
                <a:latin typeface="Poppins Bold"/>
                <a:ea typeface="Poppins Bold"/>
                <a:cs typeface="Poppins Bold"/>
                <a:sym typeface="Poppins Bold"/>
              </a:rPr>
              <a:t>e</a:t>
            </a:r>
            <a:r>
              <a:rPr lang="en-US" sz="2282" b="1" u="none" strike="noStrike" dirty="0">
                <a:solidFill>
                  <a:srgbClr val="FFFFFF">
                    <a:alpha val="80000"/>
                  </a:srgbClr>
                </a:solidFill>
                <a:latin typeface="Poppins Bold"/>
                <a:ea typeface="Poppins Bold"/>
                <a:cs typeface="Poppins Bold"/>
                <a:sym typeface="Poppins Bold"/>
              </a:rPr>
              <a:t>nd </a:t>
            </a:r>
            <a:r>
              <a:rPr lang="en-US" sz="2282" b="1" dirty="0">
                <a:solidFill>
                  <a:srgbClr val="FFFFFF">
                    <a:alpha val="80000"/>
                  </a:srgbClr>
                </a:solidFill>
                <a:latin typeface="Poppins Bold"/>
                <a:ea typeface="Poppins Bold"/>
                <a:cs typeface="Poppins Bold"/>
                <a:sym typeface="Poppins Bold"/>
              </a:rPr>
              <a:t>s</a:t>
            </a:r>
            <a:r>
              <a:rPr lang="en-US" sz="2282" b="1" u="none" strike="noStrike" dirty="0">
                <a:solidFill>
                  <a:srgbClr val="FFFFFF">
                    <a:alpha val="80000"/>
                  </a:srgbClr>
                </a:solidFill>
                <a:latin typeface="Poppins Bold"/>
                <a:ea typeface="Poppins Bold"/>
                <a:cs typeface="Poppins Bold"/>
                <a:sym typeface="Poppins Bold"/>
              </a:rPr>
              <a:t>erver</a:t>
            </a:r>
            <a:r>
              <a:rPr lang="en-US" sz="2282" b="1" dirty="0">
                <a:solidFill>
                  <a:srgbClr val="FFFFFF">
                    <a:alpha val="80000"/>
                  </a:srgbClr>
                </a:solidFill>
                <a:latin typeface="Poppins Bold"/>
                <a:ea typeface="Poppins Bold"/>
                <a:cs typeface="Poppins Bold"/>
                <a:sym typeface="Poppins Bold"/>
              </a:rPr>
              <a:t> </a:t>
            </a:r>
            <a:r>
              <a:rPr lang="en-US" sz="2282" b="1" u="none" strike="noStrike" dirty="0">
                <a:solidFill>
                  <a:srgbClr val="FFFFFF">
                    <a:alpha val="80000"/>
                  </a:srgbClr>
                </a:solidFill>
                <a:latin typeface="Poppins Bold"/>
                <a:ea typeface="Poppins Bold"/>
                <a:cs typeface="Poppins Bold"/>
                <a:sym typeface="Poppins Bold"/>
              </a:rPr>
              <a:t>se</a:t>
            </a:r>
            <a:r>
              <a:rPr lang="en-US" sz="2282" b="1" dirty="0">
                <a:solidFill>
                  <a:srgbClr val="FFFFFF">
                    <a:alpha val="80000"/>
                  </a:srgbClr>
                </a:solidFill>
                <a:latin typeface="Poppins Bold"/>
                <a:ea typeface="Poppins Bold"/>
                <a:cs typeface="Poppins Bold"/>
                <a:sym typeface="Poppins Bold"/>
              </a:rPr>
              <a:t>t</a:t>
            </a:r>
            <a:r>
              <a:rPr lang="en-US" sz="2282" b="1" u="none" strike="noStrike" dirty="0">
                <a:solidFill>
                  <a:srgbClr val="FFFFFF">
                    <a:alpha val="80000"/>
                  </a:srgbClr>
                </a:solidFill>
                <a:latin typeface="Poppins Bold"/>
                <a:ea typeface="Poppins Bold"/>
                <a:cs typeface="Poppins Bold"/>
                <a:sym typeface="Poppins Bold"/>
              </a:rPr>
              <a:t>up</a:t>
            </a:r>
          </a:p>
          <a:p>
            <a:pPr marL="492851" lvl="1" indent="-246426" algn="just">
              <a:lnSpc>
                <a:spcPts val="3880"/>
              </a:lnSpc>
              <a:buFont typeface="Arial"/>
              <a:buChar char="•"/>
            </a:pPr>
            <a:r>
              <a:rPr lang="en-US" sz="2282" b="1" u="none" strike="noStrike" dirty="0">
                <a:solidFill>
                  <a:srgbClr val="FFFFFF">
                    <a:alpha val="80000"/>
                  </a:srgbClr>
                </a:solidFill>
                <a:latin typeface="Poppins Bold"/>
                <a:ea typeface="Poppins Bold"/>
                <a:cs typeface="Poppins Bold"/>
                <a:sym typeface="Poppins Bold"/>
              </a:rPr>
              <a:t>w</a:t>
            </a:r>
            <a:r>
              <a:rPr lang="en-US" sz="2282" b="1" dirty="0">
                <a:solidFill>
                  <a:srgbClr val="FFFFFF">
                    <a:alpha val="80000"/>
                  </a:srgbClr>
                </a:solidFill>
                <a:latin typeface="Poppins Bold"/>
                <a:ea typeface="Poppins Bold"/>
                <a:cs typeface="Poppins Bold"/>
                <a:sym typeface="Poppins Bold"/>
              </a:rPr>
              <a:t>e</a:t>
            </a:r>
            <a:r>
              <a:rPr lang="en-US" sz="2282" b="1" u="none" strike="noStrike" dirty="0">
                <a:solidFill>
                  <a:srgbClr val="FFFFFF">
                    <a:alpha val="80000"/>
                  </a:srgbClr>
                </a:solidFill>
                <a:latin typeface="Poppins Bold"/>
                <a:ea typeface="Poppins Bold"/>
                <a:cs typeface="Poppins Bold"/>
                <a:sym typeface="Poppins Bold"/>
              </a:rPr>
              <a:t>b</a:t>
            </a:r>
            <a:r>
              <a:rPr lang="en-US" sz="2282" b="1" dirty="0">
                <a:solidFill>
                  <a:srgbClr val="FFFFFF">
                    <a:alpha val="80000"/>
                  </a:srgbClr>
                </a:solidFill>
                <a:latin typeface="Poppins Bold"/>
                <a:ea typeface="Poppins Bold"/>
                <a:cs typeface="Poppins Bold"/>
                <a:sym typeface="Poppins Bold"/>
              </a:rPr>
              <a:t>s</a:t>
            </a:r>
            <a:r>
              <a:rPr lang="en-US" sz="2282" b="1" u="none" strike="noStrike" dirty="0">
                <a:solidFill>
                  <a:srgbClr val="FFFFFF">
                    <a:alpha val="80000"/>
                  </a:srgbClr>
                </a:solidFill>
                <a:latin typeface="Poppins Bold"/>
                <a:ea typeface="Poppins Bold"/>
                <a:cs typeface="Poppins Bold"/>
                <a:sym typeface="Poppins Bold"/>
              </a:rPr>
              <a:t>ite</a:t>
            </a:r>
            <a:r>
              <a:rPr lang="en-US" sz="2282" b="1" dirty="0">
                <a:solidFill>
                  <a:srgbClr val="FFFFFF">
                    <a:alpha val="80000"/>
                  </a:srgbClr>
                </a:solidFill>
                <a:latin typeface="Poppins Bold"/>
                <a:ea typeface="Poppins Bold"/>
                <a:cs typeface="Poppins Bold"/>
                <a:sym typeface="Poppins Bold"/>
              </a:rPr>
              <a:t> </a:t>
            </a:r>
            <a:r>
              <a:rPr lang="en-US" sz="2282" b="1" u="none" strike="noStrike" dirty="0">
                <a:solidFill>
                  <a:srgbClr val="FFFFFF">
                    <a:alpha val="80000"/>
                  </a:srgbClr>
                </a:solidFill>
                <a:latin typeface="Poppins Bold"/>
                <a:ea typeface="Poppins Bold"/>
                <a:cs typeface="Poppins Bold"/>
                <a:sym typeface="Poppins Bold"/>
              </a:rPr>
              <a:t>f</a:t>
            </a:r>
            <a:r>
              <a:rPr lang="en-US" sz="2282" b="1" dirty="0">
                <a:solidFill>
                  <a:srgbClr val="FFFFFF">
                    <a:alpha val="80000"/>
                  </a:srgbClr>
                </a:solidFill>
                <a:latin typeface="Poppins Bold"/>
                <a:ea typeface="Poppins Bold"/>
                <a:cs typeface="Poppins Bold"/>
                <a:sym typeface="Poppins Bold"/>
              </a:rPr>
              <a:t>o</a:t>
            </a:r>
            <a:r>
              <a:rPr lang="en-US" sz="2282" b="1" u="none" strike="noStrike" dirty="0">
                <a:solidFill>
                  <a:srgbClr val="FFFFFF">
                    <a:alpha val="80000"/>
                  </a:srgbClr>
                </a:solidFill>
                <a:latin typeface="Poppins Bold"/>
                <a:ea typeface="Poppins Bold"/>
                <a:cs typeface="Poppins Bold"/>
                <a:sym typeface="Poppins Bold"/>
              </a:rPr>
              <a:t>r stude</a:t>
            </a:r>
            <a:r>
              <a:rPr lang="en-US" sz="2282" b="1" dirty="0">
                <a:solidFill>
                  <a:srgbClr val="FFFFFF">
                    <a:alpha val="80000"/>
                  </a:srgbClr>
                </a:solidFill>
                <a:latin typeface="Poppins Bold"/>
                <a:ea typeface="Poppins Bold"/>
                <a:cs typeface="Poppins Bold"/>
                <a:sym typeface="Poppins Bold"/>
              </a:rPr>
              <a:t>nt</a:t>
            </a:r>
            <a:r>
              <a:rPr lang="en-US" sz="2282" b="1" u="none" strike="noStrike" dirty="0">
                <a:solidFill>
                  <a:srgbClr val="FFFFFF">
                    <a:alpha val="80000"/>
                  </a:srgbClr>
                </a:solidFill>
                <a:latin typeface="Poppins Bold"/>
                <a:ea typeface="Poppins Bold"/>
                <a:cs typeface="Poppins Bold"/>
                <a:sym typeface="Poppins Bold"/>
              </a:rPr>
              <a:t>s</a:t>
            </a:r>
          </a:p>
          <a:p>
            <a:pPr algn="just">
              <a:lnSpc>
                <a:spcPts val="3880"/>
              </a:lnSpc>
              <a:spcBef>
                <a:spcPct val="0"/>
              </a:spcBef>
            </a:pPr>
            <a:r>
              <a:rPr lang="en-US" sz="2282" b="1" u="none" strike="noStrike" dirty="0">
                <a:solidFill>
                  <a:srgbClr val="FFFFFF">
                    <a:alpha val="80000"/>
                  </a:srgbClr>
                </a:solidFill>
                <a:latin typeface="Poppins Bold"/>
                <a:ea typeface="Poppins Bold"/>
                <a:cs typeface="Poppins Bold"/>
                <a:sym typeface="Poppins Bold"/>
              </a:rPr>
              <a:t> 3. C</a:t>
            </a:r>
            <a:r>
              <a:rPr lang="en-US" sz="2282" b="1" dirty="0">
                <a:solidFill>
                  <a:srgbClr val="FFFFFF">
                    <a:alpha val="80000"/>
                  </a:srgbClr>
                </a:solidFill>
                <a:latin typeface="Poppins Bold"/>
                <a:ea typeface="Poppins Bold"/>
                <a:cs typeface="Poppins Bold"/>
                <a:sym typeface="Poppins Bold"/>
              </a:rPr>
              <a:t>o</a:t>
            </a:r>
            <a:r>
              <a:rPr lang="en-US" sz="2282" b="1" u="none" strike="noStrike" dirty="0">
                <a:solidFill>
                  <a:srgbClr val="FFFFFF">
                    <a:alpha val="80000"/>
                  </a:srgbClr>
                </a:solidFill>
                <a:latin typeface="Poppins Bold"/>
                <a:ea typeface="Poppins Bold"/>
                <a:cs typeface="Poppins Bold"/>
                <a:sym typeface="Poppins Bold"/>
              </a:rPr>
              <a:t>sts:</a:t>
            </a:r>
          </a:p>
          <a:p>
            <a:pPr marL="492851" lvl="1" indent="-246426" algn="just">
              <a:lnSpc>
                <a:spcPts val="3880"/>
              </a:lnSpc>
              <a:buFont typeface="Arial"/>
              <a:buChar char="•"/>
            </a:pPr>
            <a:r>
              <a:rPr lang="en-US" sz="2282" b="1" u="none" strike="noStrike" dirty="0">
                <a:solidFill>
                  <a:srgbClr val="FFFFFF">
                    <a:alpha val="80000"/>
                  </a:srgbClr>
                </a:solidFill>
                <a:latin typeface="Poppins Bold"/>
                <a:ea typeface="Poppins Bold"/>
                <a:cs typeface="Poppins Bold"/>
                <a:sym typeface="Poppins Bold"/>
              </a:rPr>
              <a:t>Moder</a:t>
            </a:r>
            <a:r>
              <a:rPr lang="en-US" sz="2282" b="1" dirty="0">
                <a:solidFill>
                  <a:srgbClr val="FFFFFF">
                    <a:alpha val="80000"/>
                  </a:srgbClr>
                </a:solidFill>
                <a:latin typeface="Poppins Bold"/>
                <a:ea typeface="Poppins Bold"/>
                <a:cs typeface="Poppins Bold"/>
                <a:sym typeface="Poppins Bold"/>
              </a:rPr>
              <a:t>at</a:t>
            </a:r>
            <a:r>
              <a:rPr lang="en-US" sz="2282" b="1" u="none" strike="noStrike" dirty="0">
                <a:solidFill>
                  <a:srgbClr val="FFFFFF">
                    <a:alpha val="80000"/>
                  </a:srgbClr>
                </a:solidFill>
                <a:latin typeface="Poppins Bold"/>
                <a:ea typeface="Poppins Bold"/>
                <a:cs typeface="Poppins Bold"/>
                <a:sym typeface="Poppins Bold"/>
              </a:rPr>
              <a:t>e setup and</a:t>
            </a:r>
            <a:r>
              <a:rPr lang="en-US" sz="2282" b="1" dirty="0">
                <a:solidFill>
                  <a:srgbClr val="FFFFFF">
                    <a:alpha val="80000"/>
                  </a:srgbClr>
                </a:solidFill>
                <a:latin typeface="Poppins Bold"/>
                <a:ea typeface="Poppins Bold"/>
                <a:cs typeface="Poppins Bold"/>
                <a:sym typeface="Poppins Bold"/>
              </a:rPr>
              <a:t> maintenance </a:t>
            </a:r>
            <a:r>
              <a:rPr lang="en-US" sz="2282" b="1" u="none" strike="noStrike" dirty="0">
                <a:solidFill>
                  <a:srgbClr val="FFFFFF">
                    <a:alpha val="80000"/>
                  </a:srgbClr>
                </a:solidFill>
                <a:latin typeface="Poppins Bold"/>
                <a:ea typeface="Poppins Bold"/>
                <a:cs typeface="Poppins Bold"/>
                <a:sym typeface="Poppins Bold"/>
              </a:rPr>
              <a:t>c</a:t>
            </a:r>
            <a:r>
              <a:rPr lang="en-US" sz="2282" b="1" dirty="0">
                <a:solidFill>
                  <a:srgbClr val="FFFFFF">
                    <a:alpha val="80000"/>
                  </a:srgbClr>
                </a:solidFill>
                <a:latin typeface="Poppins Bold"/>
                <a:ea typeface="Poppins Bold"/>
                <a:cs typeface="Poppins Bold"/>
                <a:sym typeface="Poppins Bold"/>
              </a:rPr>
              <a:t>o</a:t>
            </a:r>
            <a:r>
              <a:rPr lang="en-US" sz="2282" b="1" u="none" strike="noStrike" dirty="0">
                <a:solidFill>
                  <a:srgbClr val="FFFFFF">
                    <a:alpha val="80000"/>
                  </a:srgbClr>
                </a:solidFill>
                <a:latin typeface="Poppins Bold"/>
                <a:ea typeface="Poppins Bold"/>
                <a:cs typeface="Poppins Bold"/>
                <a:sym typeface="Poppins Bold"/>
              </a:rPr>
              <a:t>sts</a:t>
            </a:r>
          </a:p>
          <a:p>
            <a:pPr marL="492851" lvl="1" indent="-246426" algn="just">
              <a:lnSpc>
                <a:spcPts val="3880"/>
              </a:lnSpc>
              <a:buFont typeface="Arial"/>
              <a:buChar char="•"/>
            </a:pPr>
            <a:r>
              <a:rPr lang="en-US" sz="2282" b="1" u="none" strike="noStrike" dirty="0">
                <a:solidFill>
                  <a:srgbClr val="FFFFFF">
                    <a:alpha val="80000"/>
                  </a:srgbClr>
                </a:solidFill>
                <a:latin typeface="Poppins Bold"/>
                <a:ea typeface="Poppins Bold"/>
                <a:cs typeface="Poppins Bold"/>
                <a:sym typeface="Poppins Bold"/>
              </a:rPr>
              <a:t>I</a:t>
            </a:r>
            <a:r>
              <a:rPr lang="en-US" sz="2282" b="1" dirty="0">
                <a:solidFill>
                  <a:srgbClr val="FFFFFF">
                    <a:alpha val="80000"/>
                  </a:srgbClr>
                </a:solidFill>
                <a:latin typeface="Poppins Bold"/>
                <a:ea typeface="Poppins Bold"/>
                <a:cs typeface="Poppins Bold"/>
                <a:sym typeface="Poppins Bold"/>
              </a:rPr>
              <a:t>n</a:t>
            </a:r>
            <a:r>
              <a:rPr lang="en-US" sz="2282" b="1" u="none" strike="noStrike" dirty="0">
                <a:solidFill>
                  <a:srgbClr val="FFFFFF">
                    <a:alpha val="80000"/>
                  </a:srgbClr>
                </a:solidFill>
                <a:latin typeface="Poppins Bold"/>
                <a:ea typeface="Poppins Bold"/>
                <a:cs typeface="Poppins Bold"/>
                <a:sym typeface="Poppins Bold"/>
              </a:rPr>
              <a:t>clu</a:t>
            </a:r>
            <a:r>
              <a:rPr lang="en-US" sz="2282" b="1" dirty="0">
                <a:solidFill>
                  <a:srgbClr val="FFFFFF">
                    <a:alpha val="80000"/>
                  </a:srgbClr>
                </a:solidFill>
                <a:latin typeface="Poppins Bold"/>
                <a:ea typeface="Poppins Bold"/>
                <a:cs typeface="Poppins Bold"/>
                <a:sym typeface="Poppins Bold"/>
              </a:rPr>
              <a:t>d</a:t>
            </a:r>
            <a:r>
              <a:rPr lang="en-US" sz="2282" b="1" u="none" strike="noStrike" dirty="0">
                <a:solidFill>
                  <a:srgbClr val="FFFFFF">
                    <a:alpha val="80000"/>
                  </a:srgbClr>
                </a:solidFill>
                <a:latin typeface="Poppins Bold"/>
                <a:ea typeface="Poppins Bold"/>
                <a:cs typeface="Poppins Bold"/>
                <a:sym typeface="Poppins Bold"/>
              </a:rPr>
              <a:t>es har</a:t>
            </a:r>
            <a:r>
              <a:rPr lang="en-US" sz="2282" b="1" dirty="0">
                <a:solidFill>
                  <a:srgbClr val="FFFFFF">
                    <a:alpha val="80000"/>
                  </a:srgbClr>
                </a:solidFill>
                <a:latin typeface="Poppins Bold"/>
                <a:ea typeface="Poppins Bold"/>
                <a:cs typeface="Poppins Bold"/>
                <a:sym typeface="Poppins Bold"/>
              </a:rPr>
              <a:t>d</a:t>
            </a:r>
            <a:r>
              <a:rPr lang="en-US" sz="2282" b="1" u="none" strike="noStrike" dirty="0">
                <a:solidFill>
                  <a:srgbClr val="FFFFFF">
                    <a:alpha val="80000"/>
                  </a:srgbClr>
                </a:solidFill>
                <a:latin typeface="Poppins Bold"/>
                <a:ea typeface="Poppins Bold"/>
                <a:cs typeface="Poppins Bold"/>
                <a:sym typeface="Poppins Bold"/>
              </a:rPr>
              <a:t>w</a:t>
            </a:r>
            <a:r>
              <a:rPr lang="en-US" sz="2282" b="1" dirty="0">
                <a:solidFill>
                  <a:srgbClr val="FFFFFF">
                    <a:alpha val="80000"/>
                  </a:srgbClr>
                </a:solidFill>
                <a:latin typeface="Poppins Bold"/>
                <a:ea typeface="Poppins Bold"/>
                <a:cs typeface="Poppins Bold"/>
                <a:sym typeface="Poppins Bold"/>
              </a:rPr>
              <a:t>a</a:t>
            </a:r>
            <a:r>
              <a:rPr lang="en-US" sz="2282" b="1" u="none" strike="noStrike" dirty="0">
                <a:solidFill>
                  <a:srgbClr val="FFFFFF">
                    <a:alpha val="80000"/>
                  </a:srgbClr>
                </a:solidFill>
                <a:latin typeface="Poppins Bold"/>
                <a:ea typeface="Poppins Bold"/>
                <a:cs typeface="Poppins Bold"/>
                <a:sym typeface="Poppins Bold"/>
              </a:rPr>
              <a:t>re,</a:t>
            </a:r>
            <a:r>
              <a:rPr lang="en-US" sz="2282" b="1" dirty="0">
                <a:solidFill>
                  <a:srgbClr val="FFFFFF">
                    <a:alpha val="80000"/>
                  </a:srgbClr>
                </a:solidFill>
                <a:latin typeface="Poppins Bold"/>
                <a:ea typeface="Poppins Bold"/>
                <a:cs typeface="Poppins Bold"/>
                <a:sym typeface="Poppins Bold"/>
              </a:rPr>
              <a:t> </a:t>
            </a:r>
            <a:r>
              <a:rPr lang="en-US" sz="2282" b="1" u="none" strike="noStrike" dirty="0">
                <a:solidFill>
                  <a:srgbClr val="FFFFFF">
                    <a:alpha val="80000"/>
                  </a:srgbClr>
                </a:solidFill>
                <a:latin typeface="Poppins Bold"/>
                <a:ea typeface="Poppins Bold"/>
                <a:cs typeface="Poppins Bold"/>
                <a:sym typeface="Poppins Bold"/>
              </a:rPr>
              <a:t>se</a:t>
            </a:r>
            <a:r>
              <a:rPr lang="en-US" sz="2282" b="1" dirty="0">
                <a:solidFill>
                  <a:srgbClr val="FFFFFF">
                    <a:alpha val="80000"/>
                  </a:srgbClr>
                </a:solidFill>
                <a:latin typeface="Poppins Bold"/>
                <a:ea typeface="Poppins Bold"/>
                <a:cs typeface="Poppins Bold"/>
                <a:sym typeface="Poppins Bold"/>
              </a:rPr>
              <a:t>r</a:t>
            </a:r>
            <a:r>
              <a:rPr lang="en-US" sz="2282" b="1" u="none" strike="noStrike" dirty="0">
                <a:solidFill>
                  <a:srgbClr val="FFFFFF">
                    <a:alpha val="80000"/>
                  </a:srgbClr>
                </a:solidFill>
                <a:latin typeface="Poppins Bold"/>
                <a:ea typeface="Poppins Bold"/>
                <a:cs typeface="Poppins Bold"/>
                <a:sym typeface="Poppins Bold"/>
              </a:rPr>
              <a:t>ver/cl</a:t>
            </a:r>
            <a:r>
              <a:rPr lang="en-US" sz="2282" b="1" dirty="0">
                <a:solidFill>
                  <a:srgbClr val="FFFFFF">
                    <a:alpha val="80000"/>
                  </a:srgbClr>
                </a:solidFill>
                <a:latin typeface="Poppins Bold"/>
                <a:ea typeface="Poppins Bold"/>
                <a:cs typeface="Poppins Bold"/>
                <a:sym typeface="Poppins Bold"/>
              </a:rPr>
              <a:t>ou</a:t>
            </a:r>
            <a:r>
              <a:rPr lang="en-US" sz="2282" b="1" u="none" strike="noStrike" dirty="0">
                <a:solidFill>
                  <a:srgbClr val="FFFFFF">
                    <a:alpha val="80000"/>
                  </a:srgbClr>
                </a:solidFill>
                <a:latin typeface="Poppins Bold"/>
                <a:ea typeface="Poppins Bold"/>
                <a:cs typeface="Poppins Bold"/>
                <a:sym typeface="Poppins Bold"/>
              </a:rPr>
              <a:t>d fees,</a:t>
            </a:r>
            <a:r>
              <a:rPr lang="en-US" sz="2282" b="1" dirty="0">
                <a:solidFill>
                  <a:srgbClr val="FFFFFF">
                    <a:alpha val="80000"/>
                  </a:srgbClr>
                </a:solidFill>
                <a:latin typeface="Poppins Bold"/>
                <a:ea typeface="Poppins Bold"/>
                <a:cs typeface="Poppins Bold"/>
                <a:sym typeface="Poppins Bold"/>
              </a:rPr>
              <a:t> </a:t>
            </a:r>
            <a:r>
              <a:rPr lang="en-US" sz="2282" b="1" u="none" strike="noStrike" dirty="0">
                <a:solidFill>
                  <a:srgbClr val="FFFFFF">
                    <a:alpha val="80000"/>
                  </a:srgbClr>
                </a:solidFill>
                <a:latin typeface="Poppins Bold"/>
                <a:ea typeface="Poppins Bold"/>
                <a:cs typeface="Poppins Bold"/>
                <a:sym typeface="Poppins Bold"/>
              </a:rPr>
              <a:t>periodic model re</a:t>
            </a:r>
            <a:r>
              <a:rPr lang="en-US" sz="2282" b="1" dirty="0">
                <a:solidFill>
                  <a:srgbClr val="FFFFFF">
                    <a:alpha val="80000"/>
                  </a:srgbClr>
                </a:solidFill>
                <a:latin typeface="Poppins Bold"/>
                <a:ea typeface="Poppins Bold"/>
                <a:cs typeface="Poppins Bold"/>
                <a:sym typeface="Poppins Bold"/>
              </a:rPr>
              <a:t>tra</a:t>
            </a:r>
            <a:r>
              <a:rPr lang="en-US" sz="2282" b="1" u="none" strike="noStrike" dirty="0">
                <a:solidFill>
                  <a:srgbClr val="FFFFFF">
                    <a:alpha val="80000"/>
                  </a:srgbClr>
                </a:solidFill>
                <a:latin typeface="Poppins Bold"/>
                <a:ea typeface="Poppins Bold"/>
                <a:cs typeface="Poppins Bold"/>
                <a:sym typeface="Poppins Bold"/>
              </a:rPr>
              <a:t>in</a:t>
            </a:r>
            <a:r>
              <a:rPr lang="en-US" sz="2282" b="1" dirty="0">
                <a:solidFill>
                  <a:srgbClr val="FFFFFF">
                    <a:alpha val="80000"/>
                  </a:srgbClr>
                </a:solidFill>
                <a:latin typeface="Poppins Bold"/>
                <a:ea typeface="Poppins Bold"/>
                <a:cs typeface="Poppins Bold"/>
                <a:sym typeface="Poppins Bold"/>
              </a:rPr>
              <a:t>ing</a:t>
            </a:r>
          </a:p>
          <a:p>
            <a:pPr marL="0" lvl="0" indent="0" algn="just">
              <a:lnSpc>
                <a:spcPts val="3880"/>
              </a:lnSpc>
              <a:spcBef>
                <a:spcPct val="0"/>
              </a:spcBef>
            </a:pPr>
            <a:endParaRPr lang="en-US" sz="2282" b="1" dirty="0">
              <a:solidFill>
                <a:srgbClr val="FFFFFF">
                  <a:alpha val="80000"/>
                </a:srgbClr>
              </a:solidFill>
              <a:latin typeface="Poppins Bold"/>
              <a:ea typeface="Poppins Bold"/>
              <a:cs typeface="Poppins Bold"/>
              <a:sym typeface="Poppins Bold"/>
            </a:endParaRPr>
          </a:p>
        </p:txBody>
      </p:sp>
      <p:grpSp>
        <p:nvGrpSpPr>
          <p:cNvPr id="7" name="Group 7"/>
          <p:cNvGrpSpPr/>
          <p:nvPr/>
        </p:nvGrpSpPr>
        <p:grpSpPr>
          <a:xfrm>
            <a:off x="9336609" y="2165568"/>
            <a:ext cx="8608440" cy="7670365"/>
            <a:chOff x="0" y="0"/>
            <a:chExt cx="2267243" cy="2020178"/>
          </a:xfrm>
        </p:grpSpPr>
        <p:sp>
          <p:nvSpPr>
            <p:cNvPr id="8" name="Freeform 8"/>
            <p:cNvSpPr/>
            <p:nvPr/>
          </p:nvSpPr>
          <p:spPr>
            <a:xfrm>
              <a:off x="0" y="0"/>
              <a:ext cx="2267243" cy="2020178"/>
            </a:xfrm>
            <a:custGeom>
              <a:avLst/>
              <a:gdLst/>
              <a:ahLst/>
              <a:cxnLst/>
              <a:rect l="l" t="t" r="r" b="b"/>
              <a:pathLst>
                <a:path w="2267243" h="2020178">
                  <a:moveTo>
                    <a:pt x="67451" y="0"/>
                  </a:moveTo>
                  <a:lnTo>
                    <a:pt x="2199793" y="0"/>
                  </a:lnTo>
                  <a:cubicBezTo>
                    <a:pt x="2217682" y="0"/>
                    <a:pt x="2234838" y="7106"/>
                    <a:pt x="2247488" y="19756"/>
                  </a:cubicBezTo>
                  <a:cubicBezTo>
                    <a:pt x="2260137" y="32405"/>
                    <a:pt x="2267243" y="49562"/>
                    <a:pt x="2267243" y="67451"/>
                  </a:cubicBezTo>
                  <a:lnTo>
                    <a:pt x="2267243" y="1952728"/>
                  </a:lnTo>
                  <a:cubicBezTo>
                    <a:pt x="2267243" y="1989980"/>
                    <a:pt x="2237045" y="2020178"/>
                    <a:pt x="2199793" y="2020178"/>
                  </a:cubicBezTo>
                  <a:lnTo>
                    <a:pt x="67451" y="2020178"/>
                  </a:lnTo>
                  <a:cubicBezTo>
                    <a:pt x="49562" y="2020178"/>
                    <a:pt x="32405" y="2013072"/>
                    <a:pt x="19756" y="2000423"/>
                  </a:cubicBezTo>
                  <a:cubicBezTo>
                    <a:pt x="7106" y="1987773"/>
                    <a:pt x="0" y="1970617"/>
                    <a:pt x="0" y="1952728"/>
                  </a:cubicBezTo>
                  <a:lnTo>
                    <a:pt x="0" y="67451"/>
                  </a:lnTo>
                  <a:cubicBezTo>
                    <a:pt x="0" y="49562"/>
                    <a:pt x="7106" y="32405"/>
                    <a:pt x="19756" y="19756"/>
                  </a:cubicBezTo>
                  <a:cubicBezTo>
                    <a:pt x="32405" y="7106"/>
                    <a:pt x="49562" y="0"/>
                    <a:pt x="67451" y="0"/>
                  </a:cubicBezTo>
                  <a:close/>
                </a:path>
              </a:pathLst>
            </a:custGeom>
            <a:solidFill>
              <a:srgbClr val="051A36"/>
            </a:solidFill>
          </p:spPr>
        </p:sp>
        <p:sp>
          <p:nvSpPr>
            <p:cNvPr id="9" name="TextBox 9"/>
            <p:cNvSpPr txBox="1"/>
            <p:nvPr/>
          </p:nvSpPr>
          <p:spPr>
            <a:xfrm>
              <a:off x="0" y="-57150"/>
              <a:ext cx="2267243" cy="2077328"/>
            </a:xfrm>
            <a:prstGeom prst="rect">
              <a:avLst/>
            </a:prstGeom>
          </p:spPr>
          <p:txBody>
            <a:bodyPr lIns="50800" tIns="50800" rIns="50800" bIns="50800" rtlCol="0" anchor="ctr"/>
            <a:lstStyle/>
            <a:p>
              <a:pPr algn="ctr">
                <a:lnSpc>
                  <a:spcPts val="2524"/>
                </a:lnSpc>
              </a:pPr>
              <a:endParaRPr/>
            </a:p>
          </p:txBody>
        </p:sp>
      </p:grpSp>
      <p:sp>
        <p:nvSpPr>
          <p:cNvPr id="10" name="TextBox 10"/>
          <p:cNvSpPr txBox="1"/>
          <p:nvPr/>
        </p:nvSpPr>
        <p:spPr>
          <a:xfrm>
            <a:off x="9741424" y="2546110"/>
            <a:ext cx="7798809" cy="6789244"/>
          </a:xfrm>
          <a:prstGeom prst="rect">
            <a:avLst/>
          </a:prstGeom>
        </p:spPr>
        <p:txBody>
          <a:bodyPr lIns="0" tIns="0" rIns="0" bIns="0" rtlCol="0" anchor="t">
            <a:spAutoFit/>
          </a:bodyPr>
          <a:lstStyle/>
          <a:p>
            <a:pPr marL="0" lvl="0" indent="0" algn="ctr">
              <a:lnSpc>
                <a:spcPts val="3880"/>
              </a:lnSpc>
              <a:spcBef>
                <a:spcPct val="0"/>
              </a:spcBef>
            </a:pPr>
            <a:r>
              <a:rPr lang="en-US" sz="2282" b="1" dirty="0">
                <a:solidFill>
                  <a:srgbClr val="FFFFFF">
                    <a:alpha val="80000"/>
                  </a:srgbClr>
                </a:solidFill>
                <a:latin typeface="Poppins Bold"/>
                <a:ea typeface="Poppins Bold"/>
                <a:cs typeface="Poppins Bold"/>
                <a:sym typeface="Poppins Bold"/>
              </a:rPr>
              <a:t>Resources Needed</a:t>
            </a:r>
          </a:p>
          <a:p>
            <a:pPr marL="0" lvl="0" indent="0" algn="ctr">
              <a:lnSpc>
                <a:spcPts val="3880"/>
              </a:lnSpc>
              <a:spcBef>
                <a:spcPct val="0"/>
              </a:spcBef>
            </a:pPr>
            <a:endParaRPr lang="en-US" sz="2282" b="1" dirty="0">
              <a:solidFill>
                <a:srgbClr val="FFFFFF">
                  <a:alpha val="80000"/>
                </a:srgbClr>
              </a:solidFill>
              <a:latin typeface="Poppins Bold"/>
              <a:ea typeface="Poppins Bold"/>
              <a:cs typeface="Poppins Bold"/>
              <a:sym typeface="Poppins Bold"/>
            </a:endParaRPr>
          </a:p>
          <a:p>
            <a:pPr algn="l">
              <a:lnSpc>
                <a:spcPts val="3880"/>
              </a:lnSpc>
            </a:pPr>
            <a:r>
              <a:rPr lang="en-US" sz="2282" b="1" u="none" strike="noStrike" dirty="0">
                <a:solidFill>
                  <a:srgbClr val="FFFFFF">
                    <a:alpha val="80000"/>
                  </a:srgbClr>
                </a:solidFill>
                <a:latin typeface="Poppins Bold"/>
                <a:ea typeface="Poppins Bold"/>
                <a:cs typeface="Poppins Bold"/>
                <a:sym typeface="Poppins Bold"/>
              </a:rPr>
              <a:t> 1. P</a:t>
            </a:r>
            <a:r>
              <a:rPr lang="en-US" sz="2282" b="1" dirty="0">
                <a:solidFill>
                  <a:srgbClr val="FFFFFF">
                    <a:alpha val="80000"/>
                  </a:srgbClr>
                </a:solidFill>
                <a:latin typeface="Poppins Bold"/>
                <a:ea typeface="Poppins Bold"/>
                <a:cs typeface="Poppins Bold"/>
                <a:sym typeface="Poppins Bold"/>
              </a:rPr>
              <a:t>eo</a:t>
            </a:r>
            <a:r>
              <a:rPr lang="en-US" sz="2282" b="1" u="none" strike="noStrike" dirty="0">
                <a:solidFill>
                  <a:srgbClr val="FFFFFF">
                    <a:alpha val="80000"/>
                  </a:srgbClr>
                </a:solidFill>
                <a:latin typeface="Poppins Bold"/>
                <a:ea typeface="Poppins Bold"/>
                <a:cs typeface="Poppins Bold"/>
                <a:sym typeface="Poppins Bold"/>
              </a:rPr>
              <a:t>ple:</a:t>
            </a:r>
          </a:p>
          <a:p>
            <a:pPr marL="492851" lvl="1" indent="-246426" algn="l">
              <a:lnSpc>
                <a:spcPts val="3880"/>
              </a:lnSpc>
              <a:buFont typeface="Arial"/>
              <a:buChar char="•"/>
            </a:pPr>
            <a:r>
              <a:rPr lang="en-US" sz="2282" b="1" u="none" strike="noStrike" dirty="0">
                <a:solidFill>
                  <a:srgbClr val="FFFFFF">
                    <a:alpha val="80000"/>
                  </a:srgbClr>
                </a:solidFill>
                <a:latin typeface="Poppins Bold"/>
                <a:ea typeface="Poppins Bold"/>
                <a:cs typeface="Poppins Bold"/>
                <a:sym typeface="Poppins Bold"/>
              </a:rPr>
              <a:t>AI</a:t>
            </a:r>
            <a:r>
              <a:rPr lang="en-US" sz="2282" b="1" dirty="0">
                <a:solidFill>
                  <a:srgbClr val="FFFFFF">
                    <a:alpha val="80000"/>
                  </a:srgbClr>
                </a:solidFill>
                <a:latin typeface="Poppins Bold"/>
                <a:ea typeface="Poppins Bold"/>
                <a:cs typeface="Poppins Bold"/>
                <a:sym typeface="Poppins Bold"/>
              </a:rPr>
              <a:t> develope</a:t>
            </a:r>
            <a:r>
              <a:rPr lang="en-US" sz="2282" b="1" u="none" strike="noStrike" dirty="0">
                <a:solidFill>
                  <a:srgbClr val="FFFFFF">
                    <a:alpha val="80000"/>
                  </a:srgbClr>
                </a:solidFill>
                <a:latin typeface="Poppins Bold"/>
                <a:ea typeface="Poppins Bold"/>
                <a:cs typeface="Poppins Bold"/>
                <a:sym typeface="Poppins Bold"/>
              </a:rPr>
              <a:t>rs (model building)</a:t>
            </a:r>
          </a:p>
          <a:p>
            <a:pPr marL="492851" lvl="1" indent="-246426" algn="l">
              <a:lnSpc>
                <a:spcPts val="3880"/>
              </a:lnSpc>
              <a:buFont typeface="Arial"/>
              <a:buChar char="•"/>
            </a:pPr>
            <a:r>
              <a:rPr lang="en-US" sz="2282" b="1" u="none" strike="noStrike" dirty="0">
                <a:solidFill>
                  <a:srgbClr val="FFFFFF">
                    <a:alpha val="80000"/>
                  </a:srgbClr>
                </a:solidFill>
                <a:latin typeface="Poppins Bold"/>
                <a:ea typeface="Poppins Bold"/>
                <a:cs typeface="Poppins Bold"/>
                <a:sym typeface="Poppins Bold"/>
              </a:rPr>
              <a:t>IT st</a:t>
            </a:r>
            <a:r>
              <a:rPr lang="en-US" sz="2282" b="1" dirty="0">
                <a:solidFill>
                  <a:srgbClr val="FFFFFF">
                    <a:alpha val="80000"/>
                  </a:srgbClr>
                </a:solidFill>
                <a:latin typeface="Poppins Bold"/>
                <a:ea typeface="Poppins Bold"/>
                <a:cs typeface="Poppins Bold"/>
                <a:sym typeface="Poppins Bold"/>
              </a:rPr>
              <a:t>a</a:t>
            </a:r>
            <a:r>
              <a:rPr lang="en-US" sz="2282" b="1" u="none" strike="noStrike" dirty="0">
                <a:solidFill>
                  <a:srgbClr val="FFFFFF">
                    <a:alpha val="80000"/>
                  </a:srgbClr>
                </a:solidFill>
                <a:latin typeface="Poppins Bold"/>
                <a:ea typeface="Poppins Bold"/>
                <a:cs typeface="Poppins Bold"/>
                <a:sym typeface="Poppins Bold"/>
              </a:rPr>
              <a:t>ff (maintena</a:t>
            </a:r>
            <a:r>
              <a:rPr lang="en-US" sz="2282" b="1" dirty="0">
                <a:solidFill>
                  <a:srgbClr val="FFFFFF">
                    <a:alpha val="80000"/>
                  </a:srgbClr>
                </a:solidFill>
                <a:latin typeface="Poppins Bold"/>
                <a:ea typeface="Poppins Bold"/>
                <a:cs typeface="Poppins Bold"/>
                <a:sym typeface="Poppins Bold"/>
              </a:rPr>
              <a:t>nce)</a:t>
            </a:r>
          </a:p>
          <a:p>
            <a:pPr marL="492851" lvl="1" indent="-246426" algn="l">
              <a:lnSpc>
                <a:spcPts val="3880"/>
              </a:lnSpc>
              <a:buFont typeface="Arial"/>
              <a:buChar char="•"/>
            </a:pPr>
            <a:r>
              <a:rPr lang="en-US" sz="2282" b="1" dirty="0">
                <a:solidFill>
                  <a:srgbClr val="FFFFFF">
                    <a:alpha val="80000"/>
                  </a:srgbClr>
                </a:solidFill>
                <a:latin typeface="Poppins Bold"/>
                <a:ea typeface="Poppins Bold"/>
                <a:cs typeface="Poppins Bold"/>
                <a:sym typeface="Poppins Bold"/>
              </a:rPr>
              <a:t>Gy</a:t>
            </a:r>
            <a:r>
              <a:rPr lang="en-US" sz="2282" b="1" u="none" strike="noStrike" dirty="0">
                <a:solidFill>
                  <a:srgbClr val="FFFFFF">
                    <a:alpha val="80000"/>
                  </a:srgbClr>
                </a:solidFill>
                <a:latin typeface="Poppins Bold"/>
                <a:ea typeface="Poppins Bold"/>
                <a:cs typeface="Poppins Bold"/>
                <a:sym typeface="Poppins Bold"/>
              </a:rPr>
              <a:t>m </a:t>
            </a:r>
            <a:r>
              <a:rPr lang="en-US" sz="2282" b="1" dirty="0">
                <a:solidFill>
                  <a:srgbClr val="FFFFFF">
                    <a:alpha val="80000"/>
                  </a:srgbClr>
                </a:solidFill>
                <a:latin typeface="Poppins Bold"/>
                <a:ea typeface="Poppins Bold"/>
                <a:cs typeface="Poppins Bold"/>
                <a:sym typeface="Poppins Bold"/>
              </a:rPr>
              <a:t>operatio</a:t>
            </a:r>
            <a:r>
              <a:rPr lang="en-US" sz="2282" b="1" u="none" strike="noStrike" dirty="0">
                <a:solidFill>
                  <a:srgbClr val="FFFFFF">
                    <a:alpha val="80000"/>
                  </a:srgbClr>
                </a:solidFill>
                <a:latin typeface="Poppins Bold"/>
                <a:ea typeface="Poppins Bold"/>
                <a:cs typeface="Poppins Bold"/>
                <a:sym typeface="Poppins Bold"/>
              </a:rPr>
              <a:t>ns </a:t>
            </a:r>
            <a:r>
              <a:rPr lang="en-US" sz="2282" b="1" dirty="0">
                <a:solidFill>
                  <a:srgbClr val="FFFFFF">
                    <a:alpha val="80000"/>
                  </a:srgbClr>
                </a:solidFill>
                <a:latin typeface="Poppins Bold"/>
                <a:ea typeface="Poppins Bold"/>
                <a:cs typeface="Poppins Bold"/>
                <a:sym typeface="Poppins Bold"/>
              </a:rPr>
              <a:t>t</a:t>
            </a:r>
            <a:r>
              <a:rPr lang="en-US" sz="2282" b="1" u="none" strike="noStrike" dirty="0">
                <a:solidFill>
                  <a:srgbClr val="FFFFFF">
                    <a:alpha val="80000"/>
                  </a:srgbClr>
                </a:solidFill>
                <a:latin typeface="Poppins Bold"/>
                <a:ea typeface="Poppins Bold"/>
                <a:cs typeface="Poppins Bold"/>
                <a:sym typeface="Poppins Bold"/>
              </a:rPr>
              <a:t>eam</a:t>
            </a:r>
            <a:r>
              <a:rPr lang="en-US" sz="2282" b="1" dirty="0">
                <a:solidFill>
                  <a:srgbClr val="FFFFFF">
                    <a:alpha val="80000"/>
                  </a:srgbClr>
                </a:solidFill>
                <a:latin typeface="Poppins Bold"/>
                <a:ea typeface="Poppins Bold"/>
                <a:cs typeface="Poppins Bold"/>
                <a:sym typeface="Poppins Bold"/>
              </a:rPr>
              <a:t> (su</a:t>
            </a:r>
            <a:r>
              <a:rPr lang="en-US" sz="2282" b="1" u="none" strike="noStrike" dirty="0">
                <a:solidFill>
                  <a:srgbClr val="FFFFFF">
                    <a:alpha val="80000"/>
                  </a:srgbClr>
                </a:solidFill>
                <a:latin typeface="Poppins Bold"/>
                <a:ea typeface="Poppins Bold"/>
                <a:cs typeface="Poppins Bold"/>
                <a:sym typeface="Poppins Bold"/>
              </a:rPr>
              <a:t>ppo</a:t>
            </a:r>
            <a:r>
              <a:rPr lang="en-US" sz="2282" b="1" dirty="0">
                <a:solidFill>
                  <a:srgbClr val="FFFFFF">
                    <a:alpha val="80000"/>
                  </a:srgbClr>
                </a:solidFill>
                <a:latin typeface="Poppins Bold"/>
                <a:ea typeface="Poppins Bold"/>
                <a:cs typeface="Poppins Bold"/>
                <a:sym typeface="Poppins Bold"/>
              </a:rPr>
              <a:t>rt)</a:t>
            </a:r>
          </a:p>
          <a:p>
            <a:pPr algn="l">
              <a:lnSpc>
                <a:spcPts val="3880"/>
              </a:lnSpc>
            </a:pPr>
            <a:r>
              <a:rPr lang="en-US" sz="2282" b="1" dirty="0">
                <a:solidFill>
                  <a:srgbClr val="FFFFFF">
                    <a:alpha val="80000"/>
                  </a:srgbClr>
                </a:solidFill>
                <a:latin typeface="Poppins Bold"/>
                <a:ea typeface="Poppins Bold"/>
                <a:cs typeface="Poppins Bold"/>
                <a:sym typeface="Poppins Bold"/>
              </a:rPr>
              <a:t>2. Data:</a:t>
            </a:r>
          </a:p>
          <a:p>
            <a:pPr marL="492851" lvl="1" indent="-246426" algn="l">
              <a:lnSpc>
                <a:spcPts val="3880"/>
              </a:lnSpc>
              <a:buFont typeface="Arial"/>
              <a:buChar char="•"/>
            </a:pPr>
            <a:r>
              <a:rPr lang="en-US" sz="2282" b="1" dirty="0">
                <a:solidFill>
                  <a:srgbClr val="FFFFFF">
                    <a:alpha val="80000"/>
                  </a:srgbClr>
                </a:solidFill>
                <a:latin typeface="Poppins Bold"/>
                <a:ea typeface="Poppins Bold"/>
                <a:cs typeface="Poppins Bold"/>
                <a:sym typeface="Poppins Bold"/>
              </a:rPr>
              <a:t>Op</a:t>
            </a:r>
            <a:r>
              <a:rPr lang="en-US" sz="2282" b="1" u="none" strike="noStrike" dirty="0">
                <a:solidFill>
                  <a:srgbClr val="FFFFFF">
                    <a:alpha val="80000"/>
                  </a:srgbClr>
                </a:solidFill>
                <a:latin typeface="Poppins Bold"/>
                <a:ea typeface="Poppins Bold"/>
                <a:cs typeface="Poppins Bold"/>
                <a:sym typeface="Poppins Bold"/>
              </a:rPr>
              <a:t>en-</a:t>
            </a:r>
            <a:r>
              <a:rPr lang="en-US" sz="2282" b="1" dirty="0">
                <a:solidFill>
                  <a:srgbClr val="FFFFFF">
                    <a:alpha val="80000"/>
                  </a:srgbClr>
                </a:solidFill>
                <a:latin typeface="Poppins Bold"/>
                <a:ea typeface="Poppins Bold"/>
                <a:cs typeface="Poppins Bold"/>
                <a:sym typeface="Poppins Bold"/>
              </a:rPr>
              <a:t>sourc</a:t>
            </a:r>
            <a:r>
              <a:rPr lang="en-US" sz="2282" b="1" u="none" strike="noStrike" dirty="0">
                <a:solidFill>
                  <a:srgbClr val="FFFFFF">
                    <a:alpha val="80000"/>
                  </a:srgbClr>
                </a:solidFill>
                <a:latin typeface="Poppins Bold"/>
                <a:ea typeface="Poppins Bold"/>
                <a:cs typeface="Poppins Bold"/>
                <a:sym typeface="Poppins Bold"/>
              </a:rPr>
              <a:t>e</a:t>
            </a:r>
            <a:r>
              <a:rPr lang="en-US" sz="2282" b="1" dirty="0">
                <a:solidFill>
                  <a:srgbClr val="FFFFFF">
                    <a:alpha val="80000"/>
                  </a:srgbClr>
                </a:solidFill>
                <a:latin typeface="Poppins Bold"/>
                <a:ea typeface="Poppins Bold"/>
                <a:cs typeface="Poppins Bold"/>
                <a:sym typeface="Poppins Bold"/>
              </a:rPr>
              <a:t> crowd d</a:t>
            </a:r>
            <a:r>
              <a:rPr lang="en-US" sz="2282" b="1" u="none" strike="noStrike" dirty="0">
                <a:solidFill>
                  <a:srgbClr val="FFFFFF">
                    <a:alpha val="80000"/>
                  </a:srgbClr>
                </a:solidFill>
                <a:latin typeface="Poppins Bold"/>
                <a:ea typeface="Poppins Bold"/>
                <a:cs typeface="Poppins Bold"/>
                <a:sym typeface="Poppins Bold"/>
              </a:rPr>
              <a:t>a</a:t>
            </a:r>
            <a:r>
              <a:rPr lang="en-US" sz="2282" b="1" dirty="0">
                <a:solidFill>
                  <a:srgbClr val="FFFFFF">
                    <a:alpha val="80000"/>
                  </a:srgbClr>
                </a:solidFill>
                <a:latin typeface="Poppins Bold"/>
                <a:ea typeface="Poppins Bold"/>
                <a:cs typeface="Poppins Bold"/>
                <a:sym typeface="Poppins Bold"/>
              </a:rPr>
              <a:t>tas</a:t>
            </a:r>
            <a:r>
              <a:rPr lang="en-US" sz="2282" b="1" u="none" strike="noStrike" dirty="0">
                <a:solidFill>
                  <a:srgbClr val="FFFFFF">
                    <a:alpha val="80000"/>
                  </a:srgbClr>
                </a:solidFill>
                <a:latin typeface="Poppins Bold"/>
                <a:ea typeface="Poppins Bold"/>
                <a:cs typeface="Poppins Bold"/>
                <a:sym typeface="Poppins Bold"/>
              </a:rPr>
              <a:t>et</a:t>
            </a:r>
            <a:r>
              <a:rPr lang="en-US" sz="2282" b="1" dirty="0">
                <a:solidFill>
                  <a:srgbClr val="FFFFFF">
                    <a:alpha val="80000"/>
                  </a:srgbClr>
                </a:solidFill>
                <a:latin typeface="Poppins Bold"/>
                <a:ea typeface="Poppins Bold"/>
                <a:cs typeface="Poppins Bold"/>
                <a:sym typeface="Poppins Bold"/>
              </a:rPr>
              <a:t>s (t</a:t>
            </a:r>
            <a:r>
              <a:rPr lang="en-US" sz="2282" b="1" u="none" strike="noStrike" dirty="0">
                <a:solidFill>
                  <a:srgbClr val="FFFFFF">
                    <a:alpha val="80000"/>
                  </a:srgbClr>
                </a:solidFill>
                <a:latin typeface="Poppins Bold"/>
                <a:ea typeface="Poppins Bold"/>
                <a:cs typeface="Poppins Bold"/>
                <a:sym typeface="Poppins Bold"/>
              </a:rPr>
              <a:t>r</a:t>
            </a:r>
            <a:r>
              <a:rPr lang="en-US" sz="2282" b="1" dirty="0">
                <a:solidFill>
                  <a:srgbClr val="FFFFFF">
                    <a:alpha val="80000"/>
                  </a:srgbClr>
                </a:solidFill>
                <a:latin typeface="Poppins Bold"/>
                <a:ea typeface="Poppins Bold"/>
                <a:cs typeface="Poppins Bold"/>
                <a:sym typeface="Poppins Bold"/>
              </a:rPr>
              <a:t>aini</a:t>
            </a:r>
            <a:r>
              <a:rPr lang="en-US" sz="2282" b="1" u="none" strike="noStrike" dirty="0">
                <a:solidFill>
                  <a:srgbClr val="FFFFFF">
                    <a:alpha val="80000"/>
                  </a:srgbClr>
                </a:solidFill>
                <a:latin typeface="Poppins Bold"/>
                <a:ea typeface="Poppins Bold"/>
                <a:cs typeface="Poppins Bold"/>
                <a:sym typeface="Poppins Bold"/>
              </a:rPr>
              <a:t>n</a:t>
            </a:r>
            <a:r>
              <a:rPr lang="en-US" sz="2282" b="1" dirty="0">
                <a:solidFill>
                  <a:srgbClr val="FFFFFF">
                    <a:alpha val="80000"/>
                  </a:srgbClr>
                </a:solidFill>
                <a:latin typeface="Poppins Bold"/>
                <a:ea typeface="Poppins Bold"/>
                <a:cs typeface="Poppins Bold"/>
                <a:sym typeface="Poppins Bold"/>
              </a:rPr>
              <a:t>g)</a:t>
            </a:r>
          </a:p>
          <a:p>
            <a:pPr marL="492851" lvl="1" indent="-246426" algn="l">
              <a:lnSpc>
                <a:spcPts val="3880"/>
              </a:lnSpc>
              <a:buFont typeface="Arial"/>
              <a:buChar char="•"/>
            </a:pPr>
            <a:r>
              <a:rPr lang="en-US" sz="2282" b="1" u="none" strike="noStrike" dirty="0">
                <a:solidFill>
                  <a:srgbClr val="FFFFFF">
                    <a:alpha val="80000"/>
                  </a:srgbClr>
                </a:solidFill>
                <a:latin typeface="Poppins Bold"/>
                <a:ea typeface="Poppins Bold"/>
                <a:cs typeface="Poppins Bold"/>
                <a:sym typeface="Poppins Bold"/>
              </a:rPr>
              <a:t>Real-t</a:t>
            </a:r>
            <a:r>
              <a:rPr lang="en-US" sz="2282" b="1" dirty="0">
                <a:solidFill>
                  <a:srgbClr val="FFFFFF">
                    <a:alpha val="80000"/>
                  </a:srgbClr>
                </a:solidFill>
                <a:latin typeface="Poppins Bold"/>
                <a:ea typeface="Poppins Bold"/>
                <a:cs typeface="Poppins Bold"/>
                <a:sym typeface="Poppins Bold"/>
              </a:rPr>
              <a:t>ime</a:t>
            </a:r>
            <a:r>
              <a:rPr lang="en-US" sz="2282" b="1" u="none" strike="noStrike" dirty="0">
                <a:solidFill>
                  <a:srgbClr val="FFFFFF">
                    <a:alpha val="80000"/>
                  </a:srgbClr>
                </a:solidFill>
                <a:latin typeface="Poppins Bold"/>
                <a:ea typeface="Poppins Bold"/>
                <a:cs typeface="Poppins Bold"/>
                <a:sym typeface="Poppins Bold"/>
              </a:rPr>
              <a:t> camera</a:t>
            </a:r>
            <a:r>
              <a:rPr lang="en-US" sz="2282" b="1" dirty="0">
                <a:solidFill>
                  <a:srgbClr val="FFFFFF">
                    <a:alpha val="80000"/>
                  </a:srgbClr>
                </a:solidFill>
                <a:latin typeface="Poppins Bold"/>
                <a:ea typeface="Poppins Bold"/>
                <a:cs typeface="Poppins Bold"/>
                <a:sym typeface="Poppins Bold"/>
              </a:rPr>
              <a:t> f</a:t>
            </a:r>
            <a:r>
              <a:rPr lang="en-US" sz="2282" b="1" u="none" strike="noStrike" dirty="0">
                <a:solidFill>
                  <a:srgbClr val="FFFFFF">
                    <a:alpha val="80000"/>
                  </a:srgbClr>
                </a:solidFill>
                <a:latin typeface="Poppins Bold"/>
                <a:ea typeface="Poppins Bold"/>
                <a:cs typeface="Poppins Bold"/>
                <a:sym typeface="Poppins Bold"/>
              </a:rPr>
              <a:t>e</a:t>
            </a:r>
            <a:r>
              <a:rPr lang="en-US" sz="2282" b="1" dirty="0">
                <a:solidFill>
                  <a:srgbClr val="FFFFFF">
                    <a:alpha val="80000"/>
                  </a:srgbClr>
                </a:solidFill>
                <a:latin typeface="Poppins Bold"/>
                <a:ea typeface="Poppins Bold"/>
                <a:cs typeface="Poppins Bold"/>
                <a:sym typeface="Poppins Bold"/>
              </a:rPr>
              <a:t>eds (l</a:t>
            </a:r>
            <a:r>
              <a:rPr lang="en-US" sz="2282" b="1" u="none" strike="noStrike" dirty="0">
                <a:solidFill>
                  <a:srgbClr val="FFFFFF">
                    <a:alpha val="80000"/>
                  </a:srgbClr>
                </a:solidFill>
                <a:latin typeface="Poppins Bold"/>
                <a:ea typeface="Poppins Bold"/>
                <a:cs typeface="Poppins Bold"/>
                <a:sym typeface="Poppins Bold"/>
              </a:rPr>
              <a:t>ive</a:t>
            </a:r>
            <a:r>
              <a:rPr lang="en-US" sz="2282" b="1" dirty="0">
                <a:solidFill>
                  <a:srgbClr val="FFFFFF">
                    <a:alpha val="80000"/>
                  </a:srgbClr>
                </a:solidFill>
                <a:latin typeface="Poppins Bold"/>
                <a:ea typeface="Poppins Bold"/>
                <a:cs typeface="Poppins Bold"/>
                <a:sym typeface="Poppins Bold"/>
              </a:rPr>
              <a:t> monito</a:t>
            </a:r>
            <a:r>
              <a:rPr lang="en-US" sz="2282" b="1" u="none" strike="noStrike" dirty="0">
                <a:solidFill>
                  <a:srgbClr val="FFFFFF">
                    <a:alpha val="80000"/>
                  </a:srgbClr>
                </a:solidFill>
                <a:latin typeface="Poppins Bold"/>
                <a:ea typeface="Poppins Bold"/>
                <a:cs typeface="Poppins Bold"/>
                <a:sym typeface="Poppins Bold"/>
              </a:rPr>
              <a:t>ring)</a:t>
            </a:r>
          </a:p>
          <a:p>
            <a:pPr algn="l">
              <a:lnSpc>
                <a:spcPts val="3880"/>
              </a:lnSpc>
              <a:spcBef>
                <a:spcPct val="0"/>
              </a:spcBef>
            </a:pPr>
            <a:r>
              <a:rPr lang="en-US" sz="2282" b="1" u="none" strike="noStrike" dirty="0">
                <a:solidFill>
                  <a:srgbClr val="FFFFFF">
                    <a:alpha val="80000"/>
                  </a:srgbClr>
                </a:solidFill>
                <a:latin typeface="Poppins Bold"/>
                <a:ea typeface="Poppins Bold"/>
                <a:cs typeface="Poppins Bold"/>
                <a:sym typeface="Poppins Bold"/>
              </a:rPr>
              <a:t>3. Systems and C</a:t>
            </a:r>
            <a:r>
              <a:rPr lang="en-US" sz="2282" b="1" dirty="0">
                <a:solidFill>
                  <a:srgbClr val="FFFFFF">
                    <a:alpha val="80000"/>
                  </a:srgbClr>
                </a:solidFill>
                <a:latin typeface="Poppins Bold"/>
                <a:ea typeface="Poppins Bold"/>
                <a:cs typeface="Poppins Bold"/>
                <a:sym typeface="Poppins Bold"/>
              </a:rPr>
              <a:t>ompu</a:t>
            </a:r>
            <a:r>
              <a:rPr lang="en-US" sz="2282" b="1" u="none" strike="noStrike" dirty="0">
                <a:solidFill>
                  <a:srgbClr val="FFFFFF">
                    <a:alpha val="80000"/>
                  </a:srgbClr>
                </a:solidFill>
                <a:latin typeface="Poppins Bold"/>
                <a:ea typeface="Poppins Bold"/>
                <a:cs typeface="Poppins Bold"/>
                <a:sym typeface="Poppins Bold"/>
              </a:rPr>
              <a:t>tation:</a:t>
            </a:r>
          </a:p>
          <a:p>
            <a:pPr marL="492851" lvl="1" indent="-246426" algn="l">
              <a:lnSpc>
                <a:spcPts val="3880"/>
              </a:lnSpc>
              <a:buFont typeface="Arial"/>
              <a:buChar char="•"/>
            </a:pPr>
            <a:r>
              <a:rPr lang="en-US" sz="2282" b="1" u="none" strike="noStrike" dirty="0">
                <a:solidFill>
                  <a:srgbClr val="FFFFFF">
                    <a:alpha val="80000"/>
                  </a:srgbClr>
                </a:solidFill>
                <a:latin typeface="Poppins Bold"/>
                <a:ea typeface="Poppins Bold"/>
                <a:cs typeface="Poppins Bold"/>
                <a:sym typeface="Poppins Bold"/>
              </a:rPr>
              <a:t>Camer</a:t>
            </a:r>
            <a:r>
              <a:rPr lang="en-US" sz="2282" b="1" dirty="0">
                <a:solidFill>
                  <a:srgbClr val="FFFFFF">
                    <a:alpha val="80000"/>
                  </a:srgbClr>
                </a:solidFill>
                <a:latin typeface="Poppins Bold"/>
                <a:ea typeface="Poppins Bold"/>
                <a:cs typeface="Poppins Bold"/>
                <a:sym typeface="Poppins Bold"/>
              </a:rPr>
              <a:t>as</a:t>
            </a:r>
            <a:r>
              <a:rPr lang="en-US" sz="2282" b="1" u="none" strike="noStrike" dirty="0">
                <a:solidFill>
                  <a:srgbClr val="FFFFFF">
                    <a:alpha val="80000"/>
                  </a:srgbClr>
                </a:solidFill>
                <a:latin typeface="Poppins Bold"/>
                <a:ea typeface="Poppins Bold"/>
                <a:cs typeface="Poppins Bold"/>
                <a:sym typeface="Poppins Bold"/>
              </a:rPr>
              <a:t> installed in</a:t>
            </a:r>
            <a:r>
              <a:rPr lang="en-US" sz="2282" b="1" dirty="0">
                <a:solidFill>
                  <a:srgbClr val="FFFFFF">
                    <a:alpha val="80000"/>
                  </a:srgbClr>
                </a:solidFill>
                <a:latin typeface="Poppins Bold"/>
                <a:ea typeface="Poppins Bold"/>
                <a:cs typeface="Poppins Bold"/>
                <a:sym typeface="Poppins Bold"/>
              </a:rPr>
              <a:t> gym area</a:t>
            </a:r>
            <a:r>
              <a:rPr lang="en-US" sz="2282" b="1" u="none" strike="noStrike" dirty="0">
                <a:solidFill>
                  <a:srgbClr val="FFFFFF">
                    <a:alpha val="80000"/>
                  </a:srgbClr>
                </a:solidFill>
                <a:latin typeface="Poppins Bold"/>
                <a:ea typeface="Poppins Bold"/>
                <a:cs typeface="Poppins Bold"/>
                <a:sym typeface="Poppins Bold"/>
              </a:rPr>
              <a:t>s</a:t>
            </a:r>
          </a:p>
          <a:p>
            <a:pPr marL="492851" lvl="1" indent="-246426" algn="l">
              <a:lnSpc>
                <a:spcPts val="3880"/>
              </a:lnSpc>
              <a:buFont typeface="Arial"/>
              <a:buChar char="•"/>
            </a:pPr>
            <a:r>
              <a:rPr lang="en-US" sz="2282" b="1" u="none" strike="noStrike" dirty="0">
                <a:solidFill>
                  <a:srgbClr val="FFFFFF">
                    <a:alpha val="80000"/>
                  </a:srgbClr>
                </a:solidFill>
                <a:latin typeface="Poppins Bold"/>
                <a:ea typeface="Poppins Bold"/>
                <a:cs typeface="Poppins Bold"/>
                <a:sym typeface="Poppins Bold"/>
              </a:rPr>
              <a:t>GPU-e</a:t>
            </a:r>
            <a:r>
              <a:rPr lang="en-US" sz="2282" b="1" dirty="0">
                <a:solidFill>
                  <a:srgbClr val="FFFFFF">
                    <a:alpha val="80000"/>
                  </a:srgbClr>
                </a:solidFill>
                <a:latin typeface="Poppins Bold"/>
                <a:ea typeface="Poppins Bold"/>
                <a:cs typeface="Poppins Bold"/>
                <a:sym typeface="Poppins Bold"/>
              </a:rPr>
              <a:t>nab</a:t>
            </a:r>
            <a:r>
              <a:rPr lang="en-US" sz="2282" b="1" u="none" strike="noStrike" dirty="0">
                <a:solidFill>
                  <a:srgbClr val="FFFFFF">
                    <a:alpha val="80000"/>
                  </a:srgbClr>
                </a:solidFill>
                <a:latin typeface="Poppins Bold"/>
                <a:ea typeface="Poppins Bold"/>
                <a:cs typeface="Poppins Bold"/>
                <a:sym typeface="Poppins Bold"/>
              </a:rPr>
              <a:t>le</a:t>
            </a:r>
            <a:r>
              <a:rPr lang="en-US" sz="2282" b="1" dirty="0">
                <a:solidFill>
                  <a:srgbClr val="FFFFFF">
                    <a:alpha val="80000"/>
                  </a:srgbClr>
                </a:solidFill>
                <a:latin typeface="Poppins Bold"/>
                <a:ea typeface="Poppins Bold"/>
                <a:cs typeface="Poppins Bold"/>
                <a:sym typeface="Poppins Bold"/>
              </a:rPr>
              <a:t>d </a:t>
            </a:r>
            <a:r>
              <a:rPr lang="en-US" sz="2282" b="1" u="none" strike="noStrike" dirty="0">
                <a:solidFill>
                  <a:srgbClr val="FFFFFF">
                    <a:alpha val="80000"/>
                  </a:srgbClr>
                </a:solidFill>
                <a:latin typeface="Poppins Bold"/>
                <a:ea typeface="Poppins Bold"/>
                <a:cs typeface="Poppins Bold"/>
                <a:sym typeface="Poppins Bold"/>
              </a:rPr>
              <a:t>se</a:t>
            </a:r>
            <a:r>
              <a:rPr lang="en-US" sz="2282" b="1" dirty="0">
                <a:solidFill>
                  <a:srgbClr val="FFFFFF">
                    <a:alpha val="80000"/>
                  </a:srgbClr>
                </a:solidFill>
                <a:latin typeface="Poppins Bold"/>
                <a:ea typeface="Poppins Bold"/>
                <a:cs typeface="Poppins Bold"/>
                <a:sym typeface="Poppins Bold"/>
              </a:rPr>
              <a:t>r</a:t>
            </a:r>
            <a:r>
              <a:rPr lang="en-US" sz="2282" b="1" u="none" strike="noStrike" dirty="0">
                <a:solidFill>
                  <a:srgbClr val="FFFFFF">
                    <a:alpha val="80000"/>
                  </a:srgbClr>
                </a:solidFill>
                <a:latin typeface="Poppins Bold"/>
                <a:ea typeface="Poppins Bold"/>
                <a:cs typeface="Poppins Bold"/>
                <a:sym typeface="Poppins Bold"/>
              </a:rPr>
              <a:t>vers</a:t>
            </a:r>
          </a:p>
          <a:p>
            <a:pPr marL="492851" lvl="1" indent="-246426" algn="l">
              <a:lnSpc>
                <a:spcPts val="3880"/>
              </a:lnSpc>
              <a:buFont typeface="Arial"/>
              <a:buChar char="•"/>
            </a:pPr>
            <a:r>
              <a:rPr lang="en-US" sz="2282" b="1" u="none" strike="noStrike" dirty="0">
                <a:solidFill>
                  <a:srgbClr val="FFFFFF">
                    <a:alpha val="80000"/>
                  </a:srgbClr>
                </a:solidFill>
                <a:latin typeface="Poppins Bold"/>
                <a:ea typeface="Poppins Bold"/>
                <a:cs typeface="Poppins Bold"/>
                <a:sym typeface="Poppins Bold"/>
              </a:rPr>
              <a:t>Cl</a:t>
            </a:r>
            <a:r>
              <a:rPr lang="en-US" sz="2282" b="1" dirty="0">
                <a:solidFill>
                  <a:srgbClr val="FFFFFF">
                    <a:alpha val="80000"/>
                  </a:srgbClr>
                </a:solidFill>
                <a:latin typeface="Poppins Bold"/>
                <a:ea typeface="Poppins Bold"/>
                <a:cs typeface="Poppins Bold"/>
                <a:sym typeface="Poppins Bold"/>
              </a:rPr>
              <a:t>ou</a:t>
            </a:r>
            <a:r>
              <a:rPr lang="en-US" sz="2282" b="1" u="none" strike="noStrike" dirty="0">
                <a:solidFill>
                  <a:srgbClr val="FFFFFF">
                    <a:alpha val="80000"/>
                  </a:srgbClr>
                </a:solidFill>
                <a:latin typeface="Poppins Bold"/>
                <a:ea typeface="Poppins Bold"/>
                <a:cs typeface="Poppins Bold"/>
                <a:sym typeface="Poppins Bold"/>
              </a:rPr>
              <a:t>d/on-premise hos</a:t>
            </a:r>
            <a:r>
              <a:rPr lang="en-US" sz="2282" b="1" dirty="0">
                <a:solidFill>
                  <a:srgbClr val="FFFFFF">
                    <a:alpha val="80000"/>
                  </a:srgbClr>
                </a:solidFill>
                <a:latin typeface="Poppins Bold"/>
                <a:ea typeface="Poppins Bold"/>
                <a:cs typeface="Poppins Bold"/>
                <a:sym typeface="Poppins Bold"/>
              </a:rPr>
              <a:t>ting setup</a:t>
            </a:r>
          </a:p>
          <a:p>
            <a:pPr marL="0" lvl="0" indent="0" algn="just">
              <a:lnSpc>
                <a:spcPts val="3880"/>
              </a:lnSpc>
              <a:spcBef>
                <a:spcPct val="0"/>
              </a:spcBef>
            </a:pPr>
            <a:endParaRPr lang="en-US" sz="2282" b="1" dirty="0">
              <a:solidFill>
                <a:srgbClr val="FFFFFF">
                  <a:alpha val="80000"/>
                </a:srgbClr>
              </a:solidFill>
              <a:latin typeface="Poppins Bold"/>
              <a:ea typeface="Poppins Bold"/>
              <a:cs typeface="Poppins Bold"/>
              <a:sym typeface="Poppins Bo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751007" y="4414480"/>
            <a:ext cx="8269427" cy="6803120"/>
            <a:chOff x="0" y="0"/>
            <a:chExt cx="2177956" cy="1791768"/>
          </a:xfrm>
        </p:grpSpPr>
        <p:sp>
          <p:nvSpPr>
            <p:cNvPr id="3" name="Freeform 3"/>
            <p:cNvSpPr/>
            <p:nvPr/>
          </p:nvSpPr>
          <p:spPr>
            <a:xfrm>
              <a:off x="0" y="0"/>
              <a:ext cx="2177956" cy="1791768"/>
            </a:xfrm>
            <a:custGeom>
              <a:avLst/>
              <a:gdLst/>
              <a:ahLst/>
              <a:cxnLst/>
              <a:rect l="l" t="t" r="r" b="b"/>
              <a:pathLst>
                <a:path w="2177956" h="1791768">
                  <a:moveTo>
                    <a:pt x="70216" y="0"/>
                  </a:moveTo>
                  <a:lnTo>
                    <a:pt x="2107740" y="0"/>
                  </a:lnTo>
                  <a:cubicBezTo>
                    <a:pt x="2126363" y="0"/>
                    <a:pt x="2144222" y="7398"/>
                    <a:pt x="2157390" y="20566"/>
                  </a:cubicBezTo>
                  <a:cubicBezTo>
                    <a:pt x="2170558" y="33734"/>
                    <a:pt x="2177956" y="51593"/>
                    <a:pt x="2177956" y="70216"/>
                  </a:cubicBezTo>
                  <a:lnTo>
                    <a:pt x="2177956" y="1721552"/>
                  </a:lnTo>
                  <a:cubicBezTo>
                    <a:pt x="2177956" y="1740175"/>
                    <a:pt x="2170558" y="1758034"/>
                    <a:pt x="2157390" y="1771202"/>
                  </a:cubicBezTo>
                  <a:cubicBezTo>
                    <a:pt x="2144222" y="1784371"/>
                    <a:pt x="2126363" y="1791768"/>
                    <a:pt x="2107740" y="1791768"/>
                  </a:cubicBezTo>
                  <a:lnTo>
                    <a:pt x="70216" y="1791768"/>
                  </a:lnTo>
                  <a:cubicBezTo>
                    <a:pt x="51593" y="1791768"/>
                    <a:pt x="33734" y="1784371"/>
                    <a:pt x="20566" y="1771202"/>
                  </a:cubicBezTo>
                  <a:cubicBezTo>
                    <a:pt x="7398" y="1758034"/>
                    <a:pt x="0" y="1740175"/>
                    <a:pt x="0" y="1721552"/>
                  </a:cubicBezTo>
                  <a:lnTo>
                    <a:pt x="0" y="70216"/>
                  </a:lnTo>
                  <a:cubicBezTo>
                    <a:pt x="0" y="51593"/>
                    <a:pt x="7398" y="33734"/>
                    <a:pt x="20566" y="20566"/>
                  </a:cubicBezTo>
                  <a:cubicBezTo>
                    <a:pt x="33734" y="7398"/>
                    <a:pt x="51593" y="0"/>
                    <a:pt x="70216" y="0"/>
                  </a:cubicBezTo>
                  <a:close/>
                </a:path>
              </a:pathLst>
            </a:custGeom>
            <a:solidFill>
              <a:srgbClr val="051A36"/>
            </a:solidFill>
          </p:spPr>
        </p:sp>
        <p:sp>
          <p:nvSpPr>
            <p:cNvPr id="4" name="TextBox 4"/>
            <p:cNvSpPr txBox="1"/>
            <p:nvPr/>
          </p:nvSpPr>
          <p:spPr>
            <a:xfrm>
              <a:off x="0" y="-57150"/>
              <a:ext cx="2177956" cy="1848918"/>
            </a:xfrm>
            <a:prstGeom prst="rect">
              <a:avLst/>
            </a:prstGeom>
          </p:spPr>
          <p:txBody>
            <a:bodyPr lIns="50800" tIns="50800" rIns="50800" bIns="50800" rtlCol="0" anchor="ctr"/>
            <a:lstStyle/>
            <a:p>
              <a:pPr algn="ctr">
                <a:lnSpc>
                  <a:spcPts val="2524"/>
                </a:lnSpc>
              </a:pPr>
              <a:endParaRPr/>
            </a:p>
          </p:txBody>
        </p:sp>
      </p:grpSp>
      <p:grpSp>
        <p:nvGrpSpPr>
          <p:cNvPr id="5" name="Group 5"/>
          <p:cNvGrpSpPr/>
          <p:nvPr/>
        </p:nvGrpSpPr>
        <p:grpSpPr>
          <a:xfrm>
            <a:off x="10348954" y="2708796"/>
            <a:ext cx="6574288" cy="5107244"/>
            <a:chOff x="0" y="0"/>
            <a:chExt cx="1128683" cy="876819"/>
          </a:xfrm>
        </p:grpSpPr>
        <p:sp>
          <p:nvSpPr>
            <p:cNvPr id="6" name="Freeform 6"/>
            <p:cNvSpPr/>
            <p:nvPr/>
          </p:nvSpPr>
          <p:spPr>
            <a:xfrm>
              <a:off x="0" y="0"/>
              <a:ext cx="1128683" cy="876819"/>
            </a:xfrm>
            <a:custGeom>
              <a:avLst/>
              <a:gdLst/>
              <a:ahLst/>
              <a:cxnLst/>
              <a:rect l="l" t="t" r="r" b="b"/>
              <a:pathLst>
                <a:path w="1128683" h="876819">
                  <a:moveTo>
                    <a:pt x="50637" y="0"/>
                  </a:moveTo>
                  <a:lnTo>
                    <a:pt x="1078046" y="0"/>
                  </a:lnTo>
                  <a:cubicBezTo>
                    <a:pt x="1106012" y="0"/>
                    <a:pt x="1128683" y="22671"/>
                    <a:pt x="1128683" y="50637"/>
                  </a:cubicBezTo>
                  <a:lnTo>
                    <a:pt x="1128683" y="826182"/>
                  </a:lnTo>
                  <a:cubicBezTo>
                    <a:pt x="1128683" y="839612"/>
                    <a:pt x="1123348" y="852492"/>
                    <a:pt x="1113852" y="861988"/>
                  </a:cubicBezTo>
                  <a:cubicBezTo>
                    <a:pt x="1104356" y="871484"/>
                    <a:pt x="1091476" y="876819"/>
                    <a:pt x="1078046" y="876819"/>
                  </a:cubicBezTo>
                  <a:lnTo>
                    <a:pt x="50637" y="876819"/>
                  </a:lnTo>
                  <a:cubicBezTo>
                    <a:pt x="22671" y="876819"/>
                    <a:pt x="0" y="854148"/>
                    <a:pt x="0" y="826182"/>
                  </a:cubicBezTo>
                  <a:lnTo>
                    <a:pt x="0" y="50637"/>
                  </a:lnTo>
                  <a:cubicBezTo>
                    <a:pt x="0" y="22671"/>
                    <a:pt x="22671" y="0"/>
                    <a:pt x="50637" y="0"/>
                  </a:cubicBezTo>
                  <a:close/>
                </a:path>
              </a:pathLst>
            </a:custGeom>
            <a:blipFill>
              <a:blip r:embed="rId2"/>
              <a:stretch>
                <a:fillRect l="-8409" r="-8409"/>
              </a:stretch>
            </a:blipFill>
            <a:ln w="171450" cap="rnd">
              <a:solidFill>
                <a:srgbClr val="FF6F15"/>
              </a:solidFill>
              <a:prstDash val="solid"/>
              <a:round/>
            </a:ln>
          </p:spPr>
        </p:sp>
      </p:grpSp>
      <p:sp>
        <p:nvSpPr>
          <p:cNvPr id="7" name="TextBox 7"/>
          <p:cNvSpPr txBox="1"/>
          <p:nvPr/>
        </p:nvSpPr>
        <p:spPr>
          <a:xfrm>
            <a:off x="606137" y="3543300"/>
            <a:ext cx="9721207" cy="4915705"/>
          </a:xfrm>
          <a:prstGeom prst="rect">
            <a:avLst/>
          </a:prstGeom>
        </p:spPr>
        <p:txBody>
          <a:bodyPr lIns="0" tIns="0" rIns="0" bIns="0" rtlCol="0" anchor="t">
            <a:spAutoFit/>
          </a:bodyPr>
          <a:lstStyle/>
          <a:p>
            <a:pPr marL="545020" lvl="1" indent="-272510" algn="l">
              <a:lnSpc>
                <a:spcPts val="3534"/>
              </a:lnSpc>
              <a:buFont typeface="Arial"/>
              <a:buChar char="•"/>
            </a:pPr>
            <a:r>
              <a:rPr lang="en-US" sz="2524" b="1" dirty="0">
                <a:solidFill>
                  <a:srgbClr val="051A36"/>
                </a:solidFill>
                <a:latin typeface="Poppins Bold"/>
                <a:ea typeface="Poppins Bold"/>
                <a:cs typeface="Poppins Bold"/>
                <a:sym typeface="Poppins Bold"/>
              </a:rPr>
              <a:t>Regularly monitor system performance and crowd detection accuracy.</a:t>
            </a:r>
          </a:p>
          <a:p>
            <a:pPr marL="545020" lvl="1" indent="-272510" algn="l">
              <a:lnSpc>
                <a:spcPts val="3534"/>
              </a:lnSpc>
              <a:spcBef>
                <a:spcPct val="0"/>
              </a:spcBef>
              <a:buFont typeface="Arial"/>
              <a:buChar char="•"/>
            </a:pPr>
            <a:r>
              <a:rPr lang="en-US" sz="2524" b="1" dirty="0">
                <a:solidFill>
                  <a:srgbClr val="051A36"/>
                </a:solidFill>
                <a:latin typeface="Poppins Bold"/>
                <a:ea typeface="Poppins Bold"/>
                <a:cs typeface="Poppins Bold"/>
                <a:sym typeface="Poppins Bold"/>
              </a:rPr>
              <a:t>Track and resolve any technical issues quickly (e.g., camera or server problems).</a:t>
            </a:r>
          </a:p>
          <a:p>
            <a:pPr marL="545020" lvl="1" indent="-272510" algn="l">
              <a:lnSpc>
                <a:spcPts val="3534"/>
              </a:lnSpc>
              <a:spcBef>
                <a:spcPct val="0"/>
              </a:spcBef>
              <a:buFont typeface="Arial"/>
              <a:buChar char="•"/>
            </a:pPr>
            <a:r>
              <a:rPr lang="en-US" sz="2524" b="1" dirty="0">
                <a:solidFill>
                  <a:srgbClr val="051A36"/>
                </a:solidFill>
                <a:latin typeface="Poppins Bold"/>
                <a:ea typeface="Poppins Bold"/>
                <a:cs typeface="Poppins Bold"/>
                <a:sym typeface="Poppins Bold"/>
              </a:rPr>
              <a:t>Update the model and system over time to adapt to changing conditions.</a:t>
            </a:r>
          </a:p>
          <a:p>
            <a:pPr marL="545020" lvl="1" indent="-272510" algn="l">
              <a:lnSpc>
                <a:spcPts val="3534"/>
              </a:lnSpc>
              <a:spcBef>
                <a:spcPct val="0"/>
              </a:spcBef>
              <a:buFont typeface="Arial"/>
              <a:buChar char="•"/>
            </a:pPr>
            <a:r>
              <a:rPr lang="en-US" sz="2524" b="1" dirty="0">
                <a:solidFill>
                  <a:srgbClr val="051A36"/>
                </a:solidFill>
                <a:latin typeface="Poppins Bold"/>
                <a:ea typeface="Poppins Bold"/>
                <a:cs typeface="Poppins Bold"/>
                <a:sym typeface="Poppins Bold"/>
              </a:rPr>
              <a:t>Collect user feedback to identify areas for improvement.</a:t>
            </a:r>
          </a:p>
          <a:p>
            <a:pPr marL="545020" lvl="1" indent="-272510" algn="l">
              <a:lnSpc>
                <a:spcPts val="3534"/>
              </a:lnSpc>
              <a:spcBef>
                <a:spcPct val="0"/>
              </a:spcBef>
              <a:buFont typeface="Arial"/>
              <a:buChar char="•"/>
            </a:pPr>
            <a:r>
              <a:rPr lang="en-US" sz="2524" b="1" dirty="0">
                <a:solidFill>
                  <a:srgbClr val="051A36"/>
                </a:solidFill>
                <a:latin typeface="Poppins Bold"/>
                <a:ea typeface="Poppins Bold"/>
                <a:cs typeface="Poppins Bold"/>
                <a:sym typeface="Poppins Bold"/>
              </a:rPr>
              <a:t>Perform routine maintenance to ensure reliability and security.</a:t>
            </a:r>
          </a:p>
          <a:p>
            <a:pPr algn="l">
              <a:lnSpc>
                <a:spcPts val="3534"/>
              </a:lnSpc>
              <a:spcBef>
                <a:spcPct val="0"/>
              </a:spcBef>
            </a:pPr>
            <a:endParaRPr lang="en-US" sz="2524" b="1" dirty="0">
              <a:solidFill>
                <a:srgbClr val="051A36"/>
              </a:solidFill>
              <a:latin typeface="Poppins Bold"/>
              <a:ea typeface="Poppins Bold"/>
              <a:cs typeface="Poppins Bold"/>
              <a:sym typeface="Poppins Bold"/>
            </a:endParaRPr>
          </a:p>
        </p:txBody>
      </p:sp>
      <p:sp>
        <p:nvSpPr>
          <p:cNvPr id="8" name="TextBox 8"/>
          <p:cNvSpPr txBox="1"/>
          <p:nvPr/>
        </p:nvSpPr>
        <p:spPr>
          <a:xfrm>
            <a:off x="810060" y="761970"/>
            <a:ext cx="14257974" cy="1946826"/>
          </a:xfrm>
          <a:prstGeom prst="rect">
            <a:avLst/>
          </a:prstGeom>
        </p:spPr>
        <p:txBody>
          <a:bodyPr lIns="0" tIns="0" rIns="0" bIns="0" rtlCol="0" anchor="t">
            <a:spAutoFit/>
          </a:bodyPr>
          <a:lstStyle/>
          <a:p>
            <a:pPr marL="0" lvl="0" indent="0" algn="l">
              <a:lnSpc>
                <a:spcPts val="7356"/>
              </a:lnSpc>
            </a:pPr>
            <a:r>
              <a:rPr lang="en-US" sz="6748" b="1" dirty="0">
                <a:solidFill>
                  <a:srgbClr val="051A36"/>
                </a:solidFill>
                <a:latin typeface="Poppins Bold"/>
                <a:ea typeface="Poppins Bold"/>
                <a:cs typeface="Poppins Bold"/>
                <a:sym typeface="Poppins Bold"/>
              </a:rPr>
              <a:t>Monitoring and Updating the Solution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678639" y="-495728"/>
            <a:ext cx="1335962" cy="11210499"/>
            <a:chOff x="0" y="0"/>
            <a:chExt cx="351858" cy="2952559"/>
          </a:xfrm>
        </p:grpSpPr>
        <p:sp>
          <p:nvSpPr>
            <p:cNvPr id="3" name="Freeform 3"/>
            <p:cNvSpPr/>
            <p:nvPr/>
          </p:nvSpPr>
          <p:spPr>
            <a:xfrm>
              <a:off x="0" y="0"/>
              <a:ext cx="351858" cy="2952560"/>
            </a:xfrm>
            <a:custGeom>
              <a:avLst/>
              <a:gdLst/>
              <a:ahLst/>
              <a:cxnLst/>
              <a:rect l="l" t="t" r="r" b="b"/>
              <a:pathLst>
                <a:path w="351858" h="2952560">
                  <a:moveTo>
                    <a:pt x="175929" y="0"/>
                  </a:moveTo>
                  <a:lnTo>
                    <a:pt x="175929" y="0"/>
                  </a:lnTo>
                  <a:cubicBezTo>
                    <a:pt x="273092" y="0"/>
                    <a:pt x="351858" y="78766"/>
                    <a:pt x="351858" y="175929"/>
                  </a:cubicBezTo>
                  <a:lnTo>
                    <a:pt x="351858" y="2776630"/>
                  </a:lnTo>
                  <a:cubicBezTo>
                    <a:pt x="351858" y="2823290"/>
                    <a:pt x="333323" y="2868038"/>
                    <a:pt x="300330" y="2901031"/>
                  </a:cubicBezTo>
                  <a:cubicBezTo>
                    <a:pt x="267337" y="2934024"/>
                    <a:pt x="222588" y="2952560"/>
                    <a:pt x="175929" y="2952560"/>
                  </a:cubicBezTo>
                  <a:lnTo>
                    <a:pt x="175929" y="2952560"/>
                  </a:lnTo>
                  <a:cubicBezTo>
                    <a:pt x="129270" y="2952560"/>
                    <a:pt x="84522" y="2934024"/>
                    <a:pt x="51528" y="2901031"/>
                  </a:cubicBezTo>
                  <a:cubicBezTo>
                    <a:pt x="18535" y="2868038"/>
                    <a:pt x="0" y="2823290"/>
                    <a:pt x="0" y="2776630"/>
                  </a:cubicBezTo>
                  <a:lnTo>
                    <a:pt x="0" y="175929"/>
                  </a:lnTo>
                  <a:cubicBezTo>
                    <a:pt x="0" y="129270"/>
                    <a:pt x="18535" y="84522"/>
                    <a:pt x="51528" y="51528"/>
                  </a:cubicBezTo>
                  <a:cubicBezTo>
                    <a:pt x="84522" y="18535"/>
                    <a:pt x="129270" y="0"/>
                    <a:pt x="175929" y="0"/>
                  </a:cubicBezTo>
                  <a:close/>
                </a:path>
              </a:pathLst>
            </a:custGeom>
            <a:solidFill>
              <a:srgbClr val="051A36"/>
            </a:solidFill>
          </p:spPr>
        </p:sp>
        <p:sp>
          <p:nvSpPr>
            <p:cNvPr id="4" name="TextBox 4"/>
            <p:cNvSpPr txBox="1"/>
            <p:nvPr/>
          </p:nvSpPr>
          <p:spPr>
            <a:xfrm>
              <a:off x="0" y="-57150"/>
              <a:ext cx="351858" cy="3009709"/>
            </a:xfrm>
            <a:prstGeom prst="rect">
              <a:avLst/>
            </a:prstGeom>
          </p:spPr>
          <p:txBody>
            <a:bodyPr lIns="50800" tIns="50800" rIns="50800" bIns="50800" rtlCol="0" anchor="ctr"/>
            <a:lstStyle/>
            <a:p>
              <a:pPr algn="ctr">
                <a:lnSpc>
                  <a:spcPts val="2524"/>
                </a:lnSpc>
              </a:pPr>
              <a:endParaRPr/>
            </a:p>
          </p:txBody>
        </p:sp>
      </p:grpSp>
      <p:sp>
        <p:nvSpPr>
          <p:cNvPr id="5" name="TextBox 5"/>
          <p:cNvSpPr txBox="1"/>
          <p:nvPr/>
        </p:nvSpPr>
        <p:spPr>
          <a:xfrm>
            <a:off x="450123" y="249049"/>
            <a:ext cx="13105517" cy="2357497"/>
          </a:xfrm>
          <a:prstGeom prst="rect">
            <a:avLst/>
          </a:prstGeom>
        </p:spPr>
        <p:txBody>
          <a:bodyPr lIns="0" tIns="0" rIns="0" bIns="0" rtlCol="0" anchor="t">
            <a:spAutoFit/>
          </a:bodyPr>
          <a:lstStyle/>
          <a:p>
            <a:pPr marL="0" lvl="0" indent="0" algn="l">
              <a:lnSpc>
                <a:spcPts val="8907"/>
              </a:lnSpc>
            </a:pPr>
            <a:r>
              <a:rPr lang="en-US" sz="8172" b="1" dirty="0">
                <a:solidFill>
                  <a:srgbClr val="051A36"/>
                </a:solidFill>
                <a:latin typeface="Poppins Bold"/>
                <a:ea typeface="Poppins Bold"/>
                <a:cs typeface="Poppins Bold"/>
                <a:sym typeface="Poppins Bold"/>
              </a:rPr>
              <a:t>Unintended Incentives and Consequences</a:t>
            </a:r>
          </a:p>
        </p:txBody>
      </p:sp>
      <p:sp>
        <p:nvSpPr>
          <p:cNvPr id="6" name="TextBox 6"/>
          <p:cNvSpPr txBox="1"/>
          <p:nvPr/>
        </p:nvSpPr>
        <p:spPr>
          <a:xfrm>
            <a:off x="487654" y="2606546"/>
            <a:ext cx="14024812" cy="7986399"/>
          </a:xfrm>
          <a:prstGeom prst="rect">
            <a:avLst/>
          </a:prstGeom>
        </p:spPr>
        <p:txBody>
          <a:bodyPr lIns="0" tIns="0" rIns="0" bIns="0" rtlCol="0" anchor="t">
            <a:spAutoFit/>
          </a:bodyPr>
          <a:lstStyle/>
          <a:p>
            <a:pPr marL="0" lvl="0" indent="0" algn="l">
              <a:lnSpc>
                <a:spcPts val="4215"/>
              </a:lnSpc>
              <a:spcBef>
                <a:spcPct val="0"/>
              </a:spcBef>
            </a:pPr>
            <a:r>
              <a:rPr lang="en-US" sz="2479" b="1" spc="161">
                <a:solidFill>
                  <a:srgbClr val="000000"/>
                </a:solidFill>
                <a:latin typeface="Poppins Bold"/>
                <a:ea typeface="Poppins Bold"/>
                <a:cs typeface="Poppins Bold"/>
                <a:sym typeface="Poppins Bold"/>
              </a:rPr>
              <a:t>Potential </a:t>
            </a:r>
            <a:r>
              <a:rPr lang="en-US" sz="2479" b="1" u="none" strike="noStrike" spc="161">
                <a:solidFill>
                  <a:srgbClr val="000000"/>
                </a:solidFill>
                <a:latin typeface="Poppins Bold"/>
                <a:ea typeface="Poppins Bold"/>
                <a:cs typeface="Poppins Bold"/>
                <a:sym typeface="Poppins Bold"/>
              </a:rPr>
              <a:t>Issues:</a:t>
            </a:r>
          </a:p>
          <a:p>
            <a:pPr marL="535420" lvl="1" indent="-267710" algn="l">
              <a:lnSpc>
                <a:spcPts val="4215"/>
              </a:lnSpc>
              <a:spcBef>
                <a:spcPct val="0"/>
              </a:spcBef>
              <a:buFont typeface="Arial"/>
              <a:buChar char="•"/>
            </a:pPr>
            <a:r>
              <a:rPr lang="en-US" sz="2479" u="none" strike="noStrike" spc="161">
                <a:solidFill>
                  <a:srgbClr val="000000"/>
                </a:solidFill>
                <a:latin typeface="Poppins"/>
                <a:ea typeface="Poppins"/>
                <a:cs typeface="Poppins"/>
                <a:sym typeface="Poppins"/>
              </a:rPr>
              <a:t>Students might overcrowd certain areas once they see low-density zones.</a:t>
            </a:r>
          </a:p>
          <a:p>
            <a:pPr marL="535420" lvl="1" indent="-267710" algn="l">
              <a:lnSpc>
                <a:spcPts val="4215"/>
              </a:lnSpc>
              <a:spcBef>
                <a:spcPct val="0"/>
              </a:spcBef>
              <a:buFont typeface="Arial"/>
              <a:buChar char="•"/>
            </a:pPr>
            <a:r>
              <a:rPr lang="en-US" sz="2479" u="none" strike="noStrike" spc="161">
                <a:solidFill>
                  <a:srgbClr val="000000"/>
                </a:solidFill>
                <a:latin typeface="Poppins"/>
                <a:ea typeface="Poppins"/>
                <a:cs typeface="Poppins"/>
                <a:sym typeface="Poppins"/>
              </a:rPr>
              <a:t>Some students may feel uncomfortable being monitored, even if images are anonymized.</a:t>
            </a:r>
          </a:p>
          <a:p>
            <a:pPr marL="535420" lvl="1" indent="-267710" algn="l">
              <a:lnSpc>
                <a:spcPts val="4215"/>
              </a:lnSpc>
              <a:spcBef>
                <a:spcPct val="0"/>
              </a:spcBef>
              <a:buFont typeface="Arial"/>
              <a:buChar char="•"/>
            </a:pPr>
            <a:r>
              <a:rPr lang="en-US" sz="2479" u="none" strike="noStrike" spc="161">
                <a:solidFill>
                  <a:srgbClr val="000000"/>
                </a:solidFill>
                <a:latin typeface="Poppins"/>
                <a:ea typeface="Poppins"/>
                <a:cs typeface="Poppins"/>
                <a:sym typeface="Poppins"/>
              </a:rPr>
              <a:t>Possible over-reliance on the app, reducing flexibility in gym visits.</a:t>
            </a:r>
          </a:p>
          <a:p>
            <a:pPr algn="l">
              <a:lnSpc>
                <a:spcPts val="4215"/>
              </a:lnSpc>
              <a:spcBef>
                <a:spcPct val="0"/>
              </a:spcBef>
            </a:pPr>
            <a:endParaRPr lang="en-US" sz="2479" u="none" strike="noStrike" spc="161">
              <a:solidFill>
                <a:srgbClr val="000000"/>
              </a:solidFill>
              <a:latin typeface="Poppins"/>
              <a:ea typeface="Poppins"/>
              <a:cs typeface="Poppins"/>
              <a:sym typeface="Poppins"/>
            </a:endParaRPr>
          </a:p>
          <a:p>
            <a:pPr algn="l">
              <a:lnSpc>
                <a:spcPts val="4215"/>
              </a:lnSpc>
              <a:spcBef>
                <a:spcPct val="0"/>
              </a:spcBef>
            </a:pPr>
            <a:r>
              <a:rPr lang="en-US" sz="2479" b="1" u="none" strike="noStrike" spc="161">
                <a:solidFill>
                  <a:srgbClr val="000000"/>
                </a:solidFill>
                <a:latin typeface="Poppins Bold"/>
                <a:ea typeface="Poppins Bold"/>
                <a:cs typeface="Poppins Bold"/>
                <a:sym typeface="Poppins Bold"/>
              </a:rPr>
              <a:t>Mitigation Strategies:</a:t>
            </a:r>
          </a:p>
          <a:p>
            <a:pPr marL="535420" lvl="1" indent="-267710" algn="l">
              <a:lnSpc>
                <a:spcPts val="4215"/>
              </a:lnSpc>
              <a:spcBef>
                <a:spcPct val="0"/>
              </a:spcBef>
              <a:buFont typeface="Arial"/>
              <a:buChar char="•"/>
            </a:pPr>
            <a:r>
              <a:rPr lang="en-US" sz="2479" u="none" strike="noStrike" spc="161">
                <a:solidFill>
                  <a:srgbClr val="000000"/>
                </a:solidFill>
                <a:latin typeface="Poppins"/>
                <a:ea typeface="Poppins"/>
                <a:cs typeface="Poppins"/>
                <a:sym typeface="Poppins"/>
              </a:rPr>
              <a:t>Spread awareness about how the system protects privacy (no personal identification).</a:t>
            </a:r>
          </a:p>
          <a:p>
            <a:pPr marL="535420" lvl="1" indent="-267710" algn="l">
              <a:lnSpc>
                <a:spcPts val="4215"/>
              </a:lnSpc>
              <a:spcBef>
                <a:spcPct val="0"/>
              </a:spcBef>
              <a:buFont typeface="Arial"/>
              <a:buChar char="•"/>
            </a:pPr>
            <a:r>
              <a:rPr lang="en-US" sz="2479" u="none" strike="noStrike" spc="161">
                <a:solidFill>
                  <a:srgbClr val="000000"/>
                </a:solidFill>
                <a:latin typeface="Poppins"/>
                <a:ea typeface="Poppins"/>
                <a:cs typeface="Poppins"/>
                <a:sym typeface="Poppins"/>
              </a:rPr>
              <a:t>Display clear notices about monitoring and data use policies.</a:t>
            </a:r>
          </a:p>
          <a:p>
            <a:pPr marL="535420" lvl="1" indent="-267710" algn="l">
              <a:lnSpc>
                <a:spcPts val="4215"/>
              </a:lnSpc>
              <a:spcBef>
                <a:spcPct val="0"/>
              </a:spcBef>
              <a:buFont typeface="Arial"/>
              <a:buChar char="•"/>
            </a:pPr>
            <a:r>
              <a:rPr lang="en-US" sz="2479" u="none" strike="noStrike" spc="161">
                <a:solidFill>
                  <a:srgbClr val="000000"/>
                </a:solidFill>
                <a:latin typeface="Poppins"/>
                <a:ea typeface="Poppins"/>
                <a:cs typeface="Poppins"/>
                <a:sym typeface="Poppins"/>
              </a:rPr>
              <a:t>Encourage responsible gym usage and balanced distribution across all spaces.</a:t>
            </a:r>
          </a:p>
          <a:p>
            <a:pPr marL="535420" lvl="1" indent="-267710" algn="l">
              <a:lnSpc>
                <a:spcPts val="4215"/>
              </a:lnSpc>
              <a:spcBef>
                <a:spcPct val="0"/>
              </a:spcBef>
              <a:buFont typeface="Arial"/>
              <a:buChar char="•"/>
            </a:pPr>
            <a:r>
              <a:rPr lang="en-US" sz="2479" u="none" strike="noStrike" spc="161">
                <a:solidFill>
                  <a:srgbClr val="000000"/>
                </a:solidFill>
                <a:latin typeface="Poppins"/>
                <a:ea typeface="Poppins"/>
                <a:cs typeface="Poppins"/>
                <a:sym typeface="Poppins"/>
              </a:rPr>
              <a:t>Continuously collect feedback and make adjustments as needed.</a:t>
            </a:r>
          </a:p>
          <a:p>
            <a:pPr algn="l">
              <a:lnSpc>
                <a:spcPts val="4215"/>
              </a:lnSpc>
              <a:spcBef>
                <a:spcPct val="0"/>
              </a:spcBef>
            </a:pPr>
            <a:endParaRPr lang="en-US" sz="2479" u="none" strike="noStrike" spc="161">
              <a:solidFill>
                <a:srgbClr val="000000"/>
              </a:solidFill>
              <a:latin typeface="Poppins"/>
              <a:ea typeface="Poppins"/>
              <a:cs typeface="Poppins"/>
              <a:sym typeface="Poppins"/>
            </a:endParaRPr>
          </a:p>
          <a:p>
            <a:pPr marL="0" lvl="0" indent="0" algn="l">
              <a:lnSpc>
                <a:spcPts val="4215"/>
              </a:lnSpc>
              <a:spcBef>
                <a:spcPct val="0"/>
              </a:spcBef>
            </a:pPr>
            <a:endParaRPr lang="en-US" sz="2479" u="none" strike="noStrike" spc="161">
              <a:solidFill>
                <a:srgbClr val="000000"/>
              </a:solidFill>
              <a:latin typeface="Poppins"/>
              <a:ea typeface="Poppins"/>
              <a:cs typeface="Poppins"/>
              <a:sym typeface="Poppins"/>
            </a:endParaRPr>
          </a:p>
        </p:txBody>
      </p:sp>
      <p:grpSp>
        <p:nvGrpSpPr>
          <p:cNvPr id="7" name="Group 7"/>
          <p:cNvGrpSpPr/>
          <p:nvPr/>
        </p:nvGrpSpPr>
        <p:grpSpPr>
          <a:xfrm>
            <a:off x="15031306" y="-495728"/>
            <a:ext cx="1335962" cy="11783141"/>
            <a:chOff x="0" y="0"/>
            <a:chExt cx="351858" cy="3103379"/>
          </a:xfrm>
        </p:grpSpPr>
        <p:sp>
          <p:nvSpPr>
            <p:cNvPr id="8" name="Freeform 8"/>
            <p:cNvSpPr/>
            <p:nvPr/>
          </p:nvSpPr>
          <p:spPr>
            <a:xfrm>
              <a:off x="0" y="0"/>
              <a:ext cx="351858" cy="3103379"/>
            </a:xfrm>
            <a:custGeom>
              <a:avLst/>
              <a:gdLst/>
              <a:ahLst/>
              <a:cxnLst/>
              <a:rect l="l" t="t" r="r" b="b"/>
              <a:pathLst>
                <a:path w="351858" h="3103379">
                  <a:moveTo>
                    <a:pt x="175929" y="0"/>
                  </a:moveTo>
                  <a:lnTo>
                    <a:pt x="175929" y="0"/>
                  </a:lnTo>
                  <a:cubicBezTo>
                    <a:pt x="273092" y="0"/>
                    <a:pt x="351858" y="78766"/>
                    <a:pt x="351858" y="175929"/>
                  </a:cubicBezTo>
                  <a:lnTo>
                    <a:pt x="351858" y="2927450"/>
                  </a:lnTo>
                  <a:cubicBezTo>
                    <a:pt x="351858" y="2974109"/>
                    <a:pt x="333323" y="3018857"/>
                    <a:pt x="300330" y="3051850"/>
                  </a:cubicBezTo>
                  <a:cubicBezTo>
                    <a:pt x="267337" y="3084843"/>
                    <a:pt x="222588" y="3103379"/>
                    <a:pt x="175929" y="3103379"/>
                  </a:cubicBezTo>
                  <a:lnTo>
                    <a:pt x="175929" y="3103379"/>
                  </a:lnTo>
                  <a:cubicBezTo>
                    <a:pt x="78766" y="3103379"/>
                    <a:pt x="0" y="3024613"/>
                    <a:pt x="0" y="2927450"/>
                  </a:cubicBezTo>
                  <a:lnTo>
                    <a:pt x="0" y="175929"/>
                  </a:lnTo>
                  <a:cubicBezTo>
                    <a:pt x="0" y="129270"/>
                    <a:pt x="18535" y="84522"/>
                    <a:pt x="51528" y="51528"/>
                  </a:cubicBezTo>
                  <a:cubicBezTo>
                    <a:pt x="84522" y="18535"/>
                    <a:pt x="129270" y="0"/>
                    <a:pt x="175929" y="0"/>
                  </a:cubicBezTo>
                  <a:close/>
                </a:path>
              </a:pathLst>
            </a:custGeom>
            <a:solidFill>
              <a:srgbClr val="051A36"/>
            </a:solidFill>
          </p:spPr>
        </p:sp>
        <p:sp>
          <p:nvSpPr>
            <p:cNvPr id="9" name="TextBox 9"/>
            <p:cNvSpPr txBox="1"/>
            <p:nvPr/>
          </p:nvSpPr>
          <p:spPr>
            <a:xfrm>
              <a:off x="0" y="-57150"/>
              <a:ext cx="351858" cy="3160529"/>
            </a:xfrm>
            <a:prstGeom prst="rect">
              <a:avLst/>
            </a:prstGeom>
          </p:spPr>
          <p:txBody>
            <a:bodyPr lIns="50800" tIns="50800" rIns="50800" bIns="50800" rtlCol="0" anchor="ctr"/>
            <a:lstStyle/>
            <a:p>
              <a:pPr algn="ctr">
                <a:lnSpc>
                  <a:spcPts val="2524"/>
                </a:lnSpc>
              </a:pPr>
              <a:endParaR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TotalTime>
  <Words>2234</Words>
  <Application>Microsoft Office PowerPoint</Application>
  <PresentationFormat>Custom</PresentationFormat>
  <Paragraphs>262</Paragraphs>
  <Slides>24</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Poppins</vt:lpstr>
      <vt:lpstr>Arial</vt:lpstr>
      <vt:lpstr>Arial Unicode MS</vt:lpstr>
      <vt:lpstr>Poppins Bold</vt:lpstr>
      <vt:lpstr>Calibri</vt:lpstr>
      <vt:lpstr>system-ui</vt:lpstr>
      <vt:lpstr>zeitung</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Contact</dc:title>
  <dc:creator>user</dc:creator>
  <cp:lastModifiedBy>昱瑾 陳</cp:lastModifiedBy>
  <cp:revision>12</cp:revision>
  <dcterms:created xsi:type="dcterms:W3CDTF">2006-08-16T00:00:00Z</dcterms:created>
  <dcterms:modified xsi:type="dcterms:W3CDTF">2025-04-28T06:37:19Z</dcterms:modified>
  <dc:identifier>DAGl4BuW3_0</dc:identifier>
</cp:coreProperties>
</file>

<file path=docProps/thumbnail.jpeg>
</file>